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809" r:id="rId2"/>
  </p:sldMasterIdLst>
  <p:notesMasterIdLst>
    <p:notesMasterId r:id="rId77"/>
  </p:notesMasterIdLst>
  <p:sldIdLst>
    <p:sldId id="429" r:id="rId3"/>
    <p:sldId id="257" r:id="rId4"/>
    <p:sldId id="259" r:id="rId5"/>
    <p:sldId id="340" r:id="rId6"/>
    <p:sldId id="262" r:id="rId7"/>
    <p:sldId id="263" r:id="rId8"/>
    <p:sldId id="529" r:id="rId9"/>
    <p:sldId id="264" r:id="rId10"/>
    <p:sldId id="546" r:id="rId11"/>
    <p:sldId id="342" r:id="rId12"/>
    <p:sldId id="267" r:id="rId13"/>
    <p:sldId id="307" r:id="rId14"/>
    <p:sldId id="358" r:id="rId15"/>
    <p:sldId id="269" r:id="rId16"/>
    <p:sldId id="414" r:id="rId17"/>
    <p:sldId id="415" r:id="rId18"/>
    <p:sldId id="539" r:id="rId19"/>
    <p:sldId id="427" r:id="rId20"/>
    <p:sldId id="402" r:id="rId21"/>
    <p:sldId id="403" r:id="rId22"/>
    <p:sldId id="462" r:id="rId23"/>
    <p:sldId id="457" r:id="rId24"/>
    <p:sldId id="452" r:id="rId25"/>
    <p:sldId id="463" r:id="rId26"/>
    <p:sldId id="454" r:id="rId27"/>
    <p:sldId id="465" r:id="rId28"/>
    <p:sldId id="464" r:id="rId29"/>
    <p:sldId id="469" r:id="rId30"/>
    <p:sldId id="470" r:id="rId31"/>
    <p:sldId id="471" r:id="rId32"/>
    <p:sldId id="472" r:id="rId33"/>
    <p:sldId id="468" r:id="rId34"/>
    <p:sldId id="455" r:id="rId35"/>
    <p:sldId id="474" r:id="rId36"/>
    <p:sldId id="475" r:id="rId37"/>
    <p:sldId id="473" r:id="rId38"/>
    <p:sldId id="476" r:id="rId39"/>
    <p:sldId id="477" r:id="rId40"/>
    <p:sldId id="478" r:id="rId41"/>
    <p:sldId id="479" r:id="rId42"/>
    <p:sldId id="456" r:id="rId43"/>
    <p:sldId id="458" r:id="rId44"/>
    <p:sldId id="460" r:id="rId45"/>
    <p:sldId id="480" r:id="rId46"/>
    <p:sldId id="481" r:id="rId47"/>
    <p:sldId id="482" r:id="rId48"/>
    <p:sldId id="483" r:id="rId49"/>
    <p:sldId id="540" r:id="rId50"/>
    <p:sldId id="535" r:id="rId51"/>
    <p:sldId id="536" r:id="rId52"/>
    <p:sldId id="541" r:id="rId53"/>
    <p:sldId id="542" r:id="rId54"/>
    <p:sldId id="543" r:id="rId55"/>
    <p:sldId id="511" r:id="rId56"/>
    <p:sldId id="534" r:id="rId57"/>
    <p:sldId id="513" r:id="rId58"/>
    <p:sldId id="544" r:id="rId59"/>
    <p:sldId id="538" r:id="rId60"/>
    <p:sldId id="514" r:id="rId61"/>
    <p:sldId id="545" r:id="rId62"/>
    <p:sldId id="521" r:id="rId63"/>
    <p:sldId id="537" r:id="rId64"/>
    <p:sldId id="522" r:id="rId65"/>
    <p:sldId id="525" r:id="rId66"/>
    <p:sldId id="287" r:id="rId67"/>
    <p:sldId id="510" r:id="rId68"/>
    <p:sldId id="496" r:id="rId69"/>
    <p:sldId id="497" r:id="rId70"/>
    <p:sldId id="498" r:id="rId71"/>
    <p:sldId id="499" r:id="rId72"/>
    <p:sldId id="500" r:id="rId73"/>
    <p:sldId id="501" r:id="rId74"/>
    <p:sldId id="502" r:id="rId75"/>
    <p:sldId id="503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6" autoAdjust="0"/>
    <p:restoredTop sz="94660"/>
  </p:normalViewPr>
  <p:slideViewPr>
    <p:cSldViewPr snapToGrid="0">
      <p:cViewPr>
        <p:scale>
          <a:sx n="66" d="100"/>
          <a:sy n="66" d="100"/>
        </p:scale>
        <p:origin x="14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9B565-95DF-4B3E-BFE6-CCC3A6C4DD7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8360-879C-4AE4-B562-4D20EF7E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975DE9-753F-466D-8741-FA74CC44895B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Plans the lack critical features and that even worse contain contraindicated strategies </a:t>
            </a:r>
          </a:p>
        </p:txBody>
      </p:sp>
    </p:spTree>
    <p:extLst>
      <p:ext uri="{BB962C8B-B14F-4D97-AF65-F5344CB8AC3E}">
        <p14:creationId xmlns:p14="http://schemas.microsoft.com/office/powerpoint/2010/main" val="70100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0E777-1403-4682-B496-012B245F747A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BF61EB-BE0D-4C66-B535-8857FCC07B09}" type="slidenum">
              <a:rPr lang="en-US" altLang="en-US" sz="1300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en-US" sz="1300">
              <a:ea typeface="ＭＳ Ｐゴシック" panose="020B0600070205080204" pitchFamily="34" charset="-128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4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somewhat</a:t>
            </a:r>
            <a:r>
              <a:rPr lang="en-US" baseline="0" dirty="0" smtClean="0"/>
              <a:t> frustrating b/c if there is one thing that we know about problem behavior it is that it gets worse over time…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7869-6DF2-49F5-9EDC-2F0B19E8C1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06A78-5470-4805-B040-823EFDA075A4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Alternative that researchers have suggested  , using Function based support proactively </a:t>
            </a:r>
          </a:p>
        </p:txBody>
      </p:sp>
    </p:spTree>
    <p:extLst>
      <p:ext uri="{BB962C8B-B14F-4D97-AF65-F5344CB8AC3E}">
        <p14:creationId xmlns:p14="http://schemas.microsoft.com/office/powerpoint/2010/main" val="98276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69C5-1FFF-DD46-85CB-97647B2FE2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01616B3-7499-48E9-8BE0-320CDE265052}" type="slidenum">
              <a:rPr lang="en-US" altLang="en-US" sz="1200">
                <a:cs typeface="Arial" pitchFamily="34" charset="0"/>
              </a:rPr>
              <a:pPr algn="r" eaLnBrk="1" hangingPunct="1"/>
              <a:t>12</a:t>
            </a:fld>
            <a:endParaRPr lang="en-US" altLang="en-US" sz="1200" dirty="0">
              <a:cs typeface="Arial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4213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59" tIns="45279" rIns="90559" bIns="4527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Training</a:t>
            </a:r>
            <a:r>
              <a:rPr lang="en-US" altLang="en-US" baseline="0" dirty="0" smtClean="0"/>
              <a:t> school-based personnel will allow us to… </a:t>
            </a:r>
            <a:r>
              <a:rPr lang="en-US" altLang="en-US" dirty="0" smtClean="0"/>
              <a:t> </a:t>
            </a:r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86518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DBAC55E-4944-4CA4-A161-6282A3B33B4F}" type="slidenum">
              <a:rPr lang="en-US" altLang="en-US" sz="1200">
                <a:latin typeface="Calibri" pitchFamily="34" charset="0"/>
                <a:cs typeface="Arial" pitchFamily="34" charset="0"/>
              </a:rPr>
              <a:pPr algn="r" eaLnBrk="1" hangingPunct="1"/>
              <a:t>12</a:t>
            </a:fld>
            <a:endParaRPr lang="en-US" altLang="en-US" sz="12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569C5-1FFF-DD46-85CB-97647B2FE2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52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06A78-5470-4805-B040-823EFDA075A4}" type="slidenum">
              <a:rPr lang="en-US" sz="1200"/>
              <a:pPr algn="r"/>
              <a:t>68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Alternative that researchers have suggested  , using Function based support proactively </a:t>
            </a:r>
          </a:p>
        </p:txBody>
      </p:sp>
    </p:spTree>
    <p:extLst>
      <p:ext uri="{BB962C8B-B14F-4D97-AF65-F5344CB8AC3E}">
        <p14:creationId xmlns:p14="http://schemas.microsoft.com/office/powerpoint/2010/main" val="355859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3B626-ADD1-44EA-8950-12D43E8D5DB4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90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306A78-5470-4805-B040-823EFDA075A4}" type="slidenum">
              <a:rPr lang="en-US" sz="1200"/>
              <a:pPr algn="r"/>
              <a:t>71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Alternative that researchers have suggested  , using Function based support proactively </a:t>
            </a:r>
          </a:p>
        </p:txBody>
      </p:sp>
    </p:spTree>
    <p:extLst>
      <p:ext uri="{BB962C8B-B14F-4D97-AF65-F5344CB8AC3E}">
        <p14:creationId xmlns:p14="http://schemas.microsoft.com/office/powerpoint/2010/main" val="30993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3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23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4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37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2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AA2B-EE18-4A66-AA4F-228CD8010DED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0B60-57F6-4183-B43A-CC96A4873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92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CEE1-6636-4194-B59F-D6B447A9582F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D561-BF9D-47CC-AB73-9EAC288F1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55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A70E-1A4D-4EF3-BE5C-98FBAE5D003E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4426-A7FB-429B-A51B-66D729E92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12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1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7FEA-EAFB-44CF-ACA6-6E06E99D3E51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8171-652A-452D-B7D0-147D072B5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5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305B-6B41-4841-BEA0-10B3D7051B0A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5C75-BCE8-41AC-A991-19E2D66F7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683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729-81C1-407C-B05C-3F584463426E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FBB9-9D97-4005-929B-0252270E4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45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E94D-7C9D-4A7A-B922-510ED0C1B84B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D657-2DFB-4148-B687-76E22E89C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3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B6BD-7E74-43AE-93B7-03424F4145C9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4A02-00F8-44DA-9042-182B71EFC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95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A82B-A05A-457E-A5B6-A90732DB30C1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C174-03BA-40CC-8D9A-477860105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745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C7D2-46CB-4DB7-81E0-4F0E968467C9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0D31-D4A7-4CAD-B8A1-6017E7887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101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A8FD-51C1-49A7-A128-14B558BA4E32}" type="datetime1">
              <a:rPr lang="en-US" altLang="en-US" smtClean="0"/>
              <a:pPr>
                <a:defRPr/>
              </a:pPr>
              <a:t>2/4/2020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4D7B-5269-4E2A-A5A5-5208B3FBA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153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4ADF37-639B-4FFC-B2AE-0FE6F7D052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9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0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604D-9A10-4B15-8020-9A808ADF4EF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538E8E-70B4-4E96-9887-4F05278C1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A33C1-4C7A-4229-BC68-FA6918A2C7B4}" type="datetime1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2/4/2020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78984-1257-4964-98FC-CE029BDCB91B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5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icfba.com/" TargetMode="External"/><Relationship Id="rId2" Type="http://schemas.openxmlformats.org/officeDocument/2006/relationships/hyperlink" Target="mailto:Chris.Borgmeier@pdx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icfba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icfb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odle.tasnatbs.org/logi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borgmeier@pdx.edu" TargetMode="External"/><Relationship Id="rId2" Type="http://schemas.openxmlformats.org/officeDocument/2006/relationships/hyperlink" Target="http://www.basicfba.com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0273" y="1935051"/>
            <a:ext cx="9386298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u="sng" dirty="0" smtClean="0"/>
              <a:t/>
            </a:r>
            <a:br>
              <a:rPr lang="en-US" sz="6700" b="1" u="sng" dirty="0" smtClean="0"/>
            </a:br>
            <a:r>
              <a:rPr lang="en-US" sz="6700" b="1" u="sng" dirty="0"/>
              <a:t/>
            </a:r>
            <a:br>
              <a:rPr lang="en-US" sz="6700" b="1" u="sng" dirty="0"/>
            </a:br>
            <a:r>
              <a:rPr lang="en-US" sz="6700" b="1" u="sng" dirty="0" smtClean="0"/>
              <a:t/>
            </a:r>
            <a:br>
              <a:rPr lang="en-US" sz="6700" b="1" u="sng" dirty="0" smtClean="0"/>
            </a:br>
            <a:r>
              <a:rPr lang="en-US" sz="6700" b="1" u="sng" dirty="0"/>
              <a:t/>
            </a:r>
            <a:br>
              <a:rPr lang="en-US" sz="6700" b="1" u="sng" dirty="0"/>
            </a:br>
            <a:r>
              <a:rPr lang="en-US" sz="8900" b="1" u="sng" dirty="0"/>
              <a:t>FBA to </a:t>
            </a:r>
            <a:r>
              <a:rPr lang="en-US" sz="8900" b="1" u="sng" dirty="0" smtClean="0"/>
              <a:t>BIP</a:t>
            </a: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/>
              <a:t> </a:t>
            </a:r>
            <a:r>
              <a:rPr lang="en-US" sz="4400" b="1" dirty="0"/>
              <a:t>Building School Capacity to Provide Behavior Support for Students With Persistent Challenging </a:t>
            </a:r>
            <a:r>
              <a:rPr lang="en-US" sz="4400" b="1" dirty="0" smtClean="0"/>
              <a:t>Behavior</a:t>
            </a:r>
            <a:endParaRPr lang="en-US" sz="4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25984" y="4376089"/>
            <a:ext cx="8220499" cy="112628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Chris Borgmeier, PhD</a:t>
            </a:r>
          </a:p>
          <a:p>
            <a:r>
              <a:rPr lang="en-US" sz="2800" b="1" dirty="0" smtClean="0"/>
              <a:t>Portland State University</a:t>
            </a:r>
          </a:p>
          <a:p>
            <a:r>
              <a:rPr lang="en-US" sz="2800" b="1" dirty="0" smtClean="0">
                <a:hlinkClick r:id="rId2"/>
              </a:rPr>
              <a:t>Chris.Borgmeier@pdx.edu</a:t>
            </a:r>
            <a:endParaRPr lang="en-US" sz="2800" b="1" dirty="0" smtClean="0"/>
          </a:p>
          <a:p>
            <a:r>
              <a:rPr lang="en-US" sz="2800" b="1" dirty="0" smtClean="0">
                <a:hlinkClick r:id="rId3"/>
              </a:rPr>
              <a:t>www.BasicFBA.com</a:t>
            </a:r>
            <a:r>
              <a:rPr lang="en-US" sz="2800" b="1" dirty="0" smtClean="0"/>
              <a:t> 					@</a:t>
            </a:r>
            <a:r>
              <a:rPr lang="en-US" sz="2800" b="1" dirty="0" err="1" smtClean="0"/>
              <a:t>BasicFBA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90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2781300" y="1447799"/>
            <a:ext cx="7494814" cy="377734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As schools adopt Tier 2 and Tier 3 PBIS supports, the behavior specialists in the district are often overwhelmed with requests to conduct functional behavioral assessments and building behavior support plans.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226456" y="640094"/>
            <a:ext cx="7844010" cy="5849955"/>
          </a:xfrm>
          <a:prstGeom prst="roundRect">
            <a:avLst/>
          </a:prstGeom>
          <a:gradFill>
            <a:gsLst>
              <a:gs pos="71000">
                <a:schemeClr val="tx2"/>
              </a:gs>
              <a:gs pos="31000">
                <a:schemeClr val="tx2"/>
              </a:gs>
              <a:gs pos="34000">
                <a:schemeClr val="bg1">
                  <a:lumMod val="50000"/>
                </a:schemeClr>
              </a:gs>
              <a:gs pos="0">
                <a:schemeClr val="tx2"/>
              </a:gs>
              <a:gs pos="7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Basic Message:  </a:t>
            </a:r>
          </a:p>
          <a:p>
            <a:pPr algn="ctr" defTabSz="914099"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Capacity Building</a:t>
            </a:r>
          </a:p>
          <a:p>
            <a:pPr algn="ctr" defTabSz="914099">
              <a:defRPr/>
            </a:pP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914099"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Any time you feel overwhelmed the answer is likely to include investing in the training of others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032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6927" y="4206240"/>
            <a:ext cx="7750934" cy="14688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The Basic FBA to </a:t>
            </a:r>
            <a:r>
              <a:rPr lang="en-US" sz="6000" b="1" dirty="0" smtClean="0"/>
              <a:t>BIP </a:t>
            </a:r>
            <a:r>
              <a:rPr lang="en-US" sz="6000" b="1" dirty="0"/>
              <a:t>Training </a:t>
            </a:r>
            <a:r>
              <a:rPr lang="en-US" sz="6000" b="1" dirty="0" smtClean="0"/>
              <a:t>Series</a:t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>
                <a:hlinkClick r:id="rId3"/>
              </a:rPr>
              <a:t>www.BasicFBA.com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751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8077200" y="635635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4C39BA-4EB2-49B3-8B28-CA659F30ADC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14364" name="Group 28"/>
          <p:cNvGraphicFramePr>
            <a:graphicFrameLocks noGrp="1"/>
          </p:cNvGraphicFramePr>
          <p:nvPr/>
        </p:nvGraphicFramePr>
        <p:xfrm>
          <a:off x="1828800" y="1400178"/>
          <a:ext cx="8458200" cy="515163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Basic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Complex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5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For: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Students with </a:t>
                      </a: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mild to moderate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problem behaviors (behaviors that are </a:t>
                      </a: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NOT dangerous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or occurring in many settings)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Students with </a:t>
                      </a: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moderate to severe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behavioral problems; may be </a:t>
                      </a: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dangerous and/or occurring in many settings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What: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Relatively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Simple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and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Efficient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process for behavior support planning based on 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“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practical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”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FBA data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Time-intensive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process that involves emergency planning, family-centered planning, and collaboration with outside agencies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Developed by whom: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Team of school-based professionals (e.g., PBS team members whose job responsibilities include FBA and behavior support planning)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School-based team including professionals trained to develop and implement intensive interventions for students with severe problem behaviors (e.g.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, behavior specialist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Title 1"/>
          <p:cNvSpPr>
            <a:spLocks/>
          </p:cNvSpPr>
          <p:nvPr/>
        </p:nvSpPr>
        <p:spPr bwMode="auto">
          <a:xfrm>
            <a:off x="1524000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u="sng" dirty="0">
                <a:latin typeface="Arial" pitchFamily="34" charset="0"/>
              </a:rPr>
              <a:t>Basic vs. Complex </a:t>
            </a:r>
            <a:r>
              <a:rPr lang="en-US" altLang="en-US" sz="4400" u="sng" dirty="0" smtClean="0">
                <a:latin typeface="Arial" pitchFamily="34" charset="0"/>
              </a:rPr>
              <a:t>FBA/BSP</a:t>
            </a:r>
            <a:endParaRPr lang="en-US" altLang="en-US" sz="4400" u="sng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371600"/>
            <a:ext cx="3200400" cy="5334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257" y="221260"/>
            <a:ext cx="10280514" cy="1280890"/>
          </a:xfrm>
        </p:spPr>
        <p:txBody>
          <a:bodyPr>
            <a:noAutofit/>
          </a:bodyPr>
          <a:lstStyle/>
          <a:p>
            <a:r>
              <a:rPr lang="en-US" sz="4400" b="1" dirty="0"/>
              <a:t>Empirical </a:t>
            </a:r>
            <a:r>
              <a:rPr lang="en-US" sz="4400" b="1" dirty="0" smtClean="0"/>
              <a:t>Support </a:t>
            </a:r>
            <a:r>
              <a:rPr lang="en-US" sz="4400" b="1" dirty="0"/>
              <a:t>for Basic FBA to </a:t>
            </a:r>
            <a:r>
              <a:rPr lang="en-US" sz="4400" b="1" dirty="0" smtClean="0"/>
              <a:t>BIP</a:t>
            </a:r>
            <a:endParaRPr lang="en-US" sz="4400" b="1" dirty="0"/>
          </a:p>
        </p:txBody>
      </p:sp>
      <p:pic>
        <p:nvPicPr>
          <p:cNvPr id="1026" name="Picture 2" descr="Current Issue 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5" y="1174252"/>
            <a:ext cx="2820762" cy="36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bx.sagepub.com/content/vol23/issue2/home_cov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51" y="2961759"/>
            <a:ext cx="3000106" cy="38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3887" y="1788460"/>
            <a:ext cx="4117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Loman &amp; Horner (2014)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Strickland-Cohen </a:t>
            </a:r>
            <a:r>
              <a:rPr lang="en-US" b="1" dirty="0">
                <a:solidFill>
                  <a:prstClr val="black"/>
                </a:solidFill>
              </a:rPr>
              <a:t>&amp; Horner (2015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err="1" smtClean="0"/>
              <a:t>Pinkelman</a:t>
            </a:r>
            <a:r>
              <a:rPr lang="en-US" b="1" dirty="0" smtClean="0"/>
              <a:t>, </a:t>
            </a:r>
            <a:r>
              <a:rPr lang="en-US" b="1" dirty="0"/>
              <a:t>&amp; </a:t>
            </a:r>
            <a:r>
              <a:rPr lang="en-US" b="1" dirty="0" smtClean="0"/>
              <a:t>Horner </a:t>
            </a:r>
            <a:r>
              <a:rPr lang="en-US" b="1" dirty="0"/>
              <a:t>(</a:t>
            </a:r>
            <a:r>
              <a:rPr lang="en-US" b="1" dirty="0" smtClean="0"/>
              <a:t>2017)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086" y="5410200"/>
            <a:ext cx="5113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Borgmeier</a:t>
            </a:r>
            <a:r>
              <a:rPr lang="en-US" b="1" dirty="0">
                <a:solidFill>
                  <a:prstClr val="black"/>
                </a:solidFill>
              </a:rPr>
              <a:t>, Loman, Hara, &amp; Rodriguez (2014)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Strickland-Cohen </a:t>
            </a:r>
            <a:r>
              <a:rPr lang="en-US" b="1" dirty="0">
                <a:solidFill>
                  <a:prstClr val="black"/>
                </a:solidFill>
              </a:rPr>
              <a:t>et al. (2016) </a:t>
            </a:r>
          </a:p>
        </p:txBody>
      </p:sp>
    </p:spTree>
    <p:extLst>
      <p:ext uri="{BB962C8B-B14F-4D97-AF65-F5344CB8AC3E}">
        <p14:creationId xmlns:p14="http://schemas.microsoft.com/office/powerpoint/2010/main" val="14733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345" y="238259"/>
            <a:ext cx="9221083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Training Modules: </a:t>
            </a:r>
            <a:r>
              <a:rPr lang="en-US" sz="5400" b="1" dirty="0" smtClean="0"/>
              <a:t>Big </a:t>
            </a:r>
            <a:r>
              <a:rPr lang="en-US" sz="5400" b="1" dirty="0" smtClean="0"/>
              <a:t>Ideas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498" y="1497169"/>
            <a:ext cx="9881287" cy="5257800"/>
          </a:xfrm>
        </p:spPr>
        <p:txBody>
          <a:bodyPr>
            <a:noAutofit/>
          </a:bodyPr>
          <a:lstStyle/>
          <a:p>
            <a:r>
              <a:rPr lang="en-US" sz="2400" dirty="0"/>
              <a:t>Skills taught in manageable chunks </a:t>
            </a:r>
          </a:p>
          <a:p>
            <a:pPr lvl="1"/>
            <a:r>
              <a:rPr lang="en-US" sz="2000" dirty="0"/>
              <a:t>60-90 minute modules</a:t>
            </a:r>
          </a:p>
          <a:p>
            <a:pPr lvl="1"/>
            <a:r>
              <a:rPr lang="en-US" sz="2000" dirty="0"/>
              <a:t>Intended delivery: 1 module every 1-2 weeks</a:t>
            </a:r>
          </a:p>
          <a:p>
            <a:pPr lvl="6"/>
            <a:endParaRPr lang="en-US" sz="2000" dirty="0"/>
          </a:p>
          <a:p>
            <a:r>
              <a:rPr lang="en-US" sz="2400" dirty="0"/>
              <a:t>Interactive Training Activities – Learn through demonstration &amp; practice application activities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Built-in Assessment Activities – included at end of each module</a:t>
            </a:r>
          </a:p>
          <a:p>
            <a:pPr lvl="5"/>
            <a:endParaRPr lang="en-US" sz="1600" dirty="0" smtClean="0"/>
          </a:p>
          <a:p>
            <a:r>
              <a:rPr lang="en-US" sz="2400" dirty="0"/>
              <a:t>Homework Tasks with each module for real-world practice that culminate in implementation of a </a:t>
            </a:r>
            <a:r>
              <a:rPr lang="en-US" sz="2400" dirty="0" smtClean="0"/>
              <a:t>BSP </a:t>
            </a:r>
            <a:r>
              <a:rPr lang="en-US" sz="2400" dirty="0"/>
              <a:t>developed from an FBA</a:t>
            </a:r>
          </a:p>
          <a:p>
            <a:pPr lvl="5"/>
            <a:endParaRPr lang="en-US" sz="1400" dirty="0" smtClean="0"/>
          </a:p>
          <a:p>
            <a:pPr lvl="4"/>
            <a:endParaRPr lang="en-US" sz="14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17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454487" y="132603"/>
            <a:ext cx="8158549" cy="941231"/>
          </a:xfrm>
        </p:spPr>
        <p:txBody>
          <a:bodyPr>
            <a:noAutofit/>
          </a:bodyPr>
          <a:lstStyle/>
          <a:p>
            <a:pPr algn="ctr"/>
            <a:r>
              <a:rPr lang="en-US" altLang="en-US" b="1" u="sng" dirty="0" smtClean="0"/>
              <a:t>Basic FBA to BIP </a:t>
            </a:r>
            <a:r>
              <a:rPr lang="en-US" altLang="en-US" b="1" dirty="0" smtClean="0"/>
              <a:t>Training Series</a:t>
            </a:r>
            <a:br>
              <a:rPr lang="en-US" altLang="en-US" b="1" dirty="0" smtClean="0"/>
            </a:br>
            <a:r>
              <a:rPr lang="en-US" altLang="en-US" b="1" dirty="0" smtClean="0"/>
              <a:t>New interactive on-line e-modules 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sz="2000" b="1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2205789" y="1828800"/>
            <a:ext cx="7696200" cy="4724400"/>
          </a:xfrm>
        </p:spPr>
        <p:txBody>
          <a:bodyPr>
            <a:normAutofit/>
          </a:bodyPr>
          <a:lstStyle/>
          <a:p>
            <a:endParaRPr lang="en-US" altLang="en-US" sz="2400" dirty="0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2205789" y="1716505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8" y="1379096"/>
            <a:ext cx="8242355" cy="54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457200"/>
            <a:ext cx="7772400" cy="1280890"/>
          </a:xfrm>
        </p:spPr>
        <p:txBody>
          <a:bodyPr>
            <a:noAutofit/>
          </a:bodyPr>
          <a:lstStyle/>
          <a:p>
            <a:r>
              <a:rPr lang="en-US" sz="4400" dirty="0" smtClean="0"/>
              <a:t>Online </a:t>
            </a:r>
            <a:r>
              <a:rPr lang="en-US" sz="4400" dirty="0"/>
              <a:t>Module Features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7249" y="1414529"/>
            <a:ext cx="8813799" cy="4876800"/>
          </a:xfrm>
        </p:spPr>
        <p:txBody>
          <a:bodyPr>
            <a:noAutofit/>
          </a:bodyPr>
          <a:lstStyle/>
          <a:p>
            <a:r>
              <a:rPr lang="en-US" sz="2400" dirty="0"/>
              <a:t>Pre and Post Assessment for Each Module</a:t>
            </a:r>
          </a:p>
          <a:p>
            <a:r>
              <a:rPr lang="en-US" sz="2400" dirty="0"/>
              <a:t>Participant Guide and Materials to Follow Along and Practice Using Forms/Tools</a:t>
            </a:r>
          </a:p>
          <a:p>
            <a:r>
              <a:rPr lang="en-US" sz="2400" dirty="0"/>
              <a:t>Interactive Activities with built in Checks for Understanding</a:t>
            </a:r>
          </a:p>
          <a:p>
            <a:r>
              <a:rPr lang="en-US" sz="2400" dirty="0"/>
              <a:t>Embedded video to model interviewing</a:t>
            </a:r>
          </a:p>
          <a:p>
            <a:r>
              <a:rPr lang="en-US" sz="2400" dirty="0"/>
              <a:t>Embedded video for practicing observations</a:t>
            </a:r>
          </a:p>
          <a:p>
            <a:r>
              <a:rPr lang="en-US" sz="2400" dirty="0"/>
              <a:t>Links to data collection and graphing resources specific to Basic FBA to BSP</a:t>
            </a:r>
          </a:p>
          <a:p>
            <a:r>
              <a:rPr lang="en-US" sz="2400" dirty="0"/>
              <a:t>Email follow-up with Homework Reminders</a:t>
            </a:r>
          </a:p>
          <a:p>
            <a:r>
              <a:rPr lang="en-US" sz="3200" b="1" dirty="0"/>
              <a:t>Free!  </a:t>
            </a:r>
          </a:p>
        </p:txBody>
      </p:sp>
    </p:spTree>
    <p:extLst>
      <p:ext uri="{BB962C8B-B14F-4D97-AF65-F5344CB8AC3E}">
        <p14:creationId xmlns:p14="http://schemas.microsoft.com/office/powerpoint/2010/main" val="20260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-622851" y="-1332175"/>
            <a:ext cx="14089488" cy="882912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21716">
            <a:off x="2199587" y="5188027"/>
            <a:ext cx="886117" cy="4567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238" y="1261963"/>
            <a:ext cx="4696020" cy="646331"/>
          </a:xfrm>
          <a:prstGeom prst="rect">
            <a:avLst/>
          </a:prstGeom>
          <a:solidFill>
            <a:schemeClr val="bg1"/>
          </a:solidFill>
          <a:ln w="698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www.BasicFBA.com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6799" y="1169629"/>
            <a:ext cx="43688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Also available at </a:t>
            </a:r>
            <a:r>
              <a:rPr lang="en-US" sz="2400" b="1" dirty="0">
                <a:hlinkClick r:id="rId4"/>
              </a:rPr>
              <a:t>http://</a:t>
            </a:r>
            <a:r>
              <a:rPr lang="en-US" sz="2400" b="1" dirty="0" smtClean="0">
                <a:hlinkClick r:id="rId4"/>
              </a:rPr>
              <a:t>moodle.tasnatbs.org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56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88" y="695459"/>
            <a:ext cx="3387144" cy="5080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37" y="666061"/>
            <a:ext cx="5227917" cy="5139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3637" y="5776176"/>
            <a:ext cx="522791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Eddie Croissant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Lead Instructional Designer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3188" y="5776176"/>
            <a:ext cx="3387144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Tyler Collier</a:t>
            </a:r>
          </a:p>
          <a:p>
            <a:pPr algn="ctr"/>
            <a:r>
              <a:rPr lang="en-US" sz="2700" b="1" smtClean="0">
                <a:solidFill>
                  <a:prstClr val="black"/>
                </a:solidFill>
              </a:rPr>
              <a:t>Web Developer</a:t>
            </a:r>
            <a:endParaRPr lang="en-US" sz="2700" b="1" dirty="0">
              <a:solidFill>
                <a:prstClr val="black"/>
              </a:solidFill>
            </a:endParaRPr>
          </a:p>
        </p:txBody>
      </p:sp>
      <p:pic>
        <p:nvPicPr>
          <p:cNvPr id="1026" name="E8BCF292-C95C-498F-90FB-12CA5BECEC75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3572"/>
            <a:ext cx="3385304" cy="11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0833" y="875762"/>
            <a:ext cx="3385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</a:rPr>
              <a:t>Basic FBA to BIP </a:t>
            </a:r>
          </a:p>
          <a:p>
            <a:pPr algn="ctr"/>
            <a:r>
              <a:rPr lang="en-US" sz="5400" dirty="0">
                <a:solidFill>
                  <a:prstClr val="black"/>
                </a:solidFill>
              </a:rPr>
              <a:t>e-Learning Modules</a:t>
            </a:r>
          </a:p>
        </p:txBody>
      </p:sp>
    </p:spTree>
    <p:extLst>
      <p:ext uri="{BB962C8B-B14F-4D97-AF65-F5344CB8AC3E}">
        <p14:creationId xmlns:p14="http://schemas.microsoft.com/office/powerpoint/2010/main" val="20688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667" y="448455"/>
            <a:ext cx="8182008" cy="61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652" y="289259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Introductions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474" y="1461922"/>
            <a:ext cx="903142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Who is here today?</a:t>
            </a:r>
          </a:p>
          <a:p>
            <a:pPr lvl="1"/>
            <a:r>
              <a:rPr lang="en-US" sz="2800" dirty="0" smtClean="0"/>
              <a:t>Special Education Teachers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Administrators?</a:t>
            </a:r>
          </a:p>
          <a:p>
            <a:pPr lvl="1"/>
            <a:r>
              <a:rPr lang="en-US" sz="2800" dirty="0" smtClean="0"/>
              <a:t>Paraprofessionals?</a:t>
            </a:r>
          </a:p>
          <a:p>
            <a:pPr lvl="1"/>
            <a:r>
              <a:rPr lang="en-US" sz="2800" dirty="0" smtClean="0"/>
              <a:t>District Behavior Specialists/BCBAs?</a:t>
            </a:r>
          </a:p>
          <a:p>
            <a:pPr lvl="1"/>
            <a:r>
              <a:rPr lang="en-US" sz="2800" dirty="0" smtClean="0"/>
              <a:t>Outside consultants?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Responsible for conducting FBA and building BSPs? </a:t>
            </a:r>
          </a:p>
          <a:p>
            <a:pPr marL="914400" lvl="2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81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77" y="528809"/>
            <a:ext cx="8444885" cy="61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53" y="23021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800" b="1" u="sng" dirty="0" smtClean="0"/>
              <a:t>ABC Tracker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400" dirty="0" smtClean="0"/>
              <a:t>Teacher completes in Classroom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77" y="1610114"/>
            <a:ext cx="7158461" cy="524788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6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47" y="297296"/>
            <a:ext cx="8449131" cy="63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748" y="208133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Module 2 – FBA Interviews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18" y="1025384"/>
            <a:ext cx="10543081" cy="35166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by Step Training w/ video </a:t>
            </a:r>
            <a:r>
              <a:rPr lang="en-US" sz="3600" dirty="0"/>
              <a:t>m</a:t>
            </a:r>
            <a:r>
              <a:rPr lang="en-US" sz="3600" dirty="0" smtClean="0"/>
              <a:t>odel and practice activities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520" y="2092567"/>
            <a:ext cx="2939968" cy="404256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286" y="2788170"/>
            <a:ext cx="3241187" cy="38968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10" y="2421804"/>
            <a:ext cx="5723128" cy="42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748" y="208133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Module 3 – FBA Observations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18" y="1025384"/>
            <a:ext cx="10543081" cy="35166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by Step Training w/ video </a:t>
            </a:r>
            <a:r>
              <a:rPr lang="en-US" sz="3600" dirty="0"/>
              <a:t>m</a:t>
            </a:r>
            <a:r>
              <a:rPr lang="en-US" sz="3600" dirty="0" smtClean="0"/>
              <a:t>odel and practice activities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600" y="1714535"/>
            <a:ext cx="4012293" cy="50155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6" name="Picture 2" descr="5ckiqiLzTv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09" y="2306274"/>
            <a:ext cx="5816185" cy="435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94" y="33929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Modules 4 &amp; 5 – </a:t>
            </a:r>
            <a:br>
              <a:rPr lang="en-US" sz="4400" b="1" dirty="0" smtClean="0"/>
            </a:br>
            <a:r>
              <a:rPr lang="en-US" sz="4400" b="1" dirty="0"/>
              <a:t>	</a:t>
            </a:r>
            <a:r>
              <a:rPr lang="en-US" sz="4400" b="1" dirty="0" smtClean="0"/>
              <a:t>	Function–Based Intervention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892" y="1983698"/>
            <a:ext cx="9447890" cy="504668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Training to Identify Function-Based Interventions using information from the FBA</a:t>
            </a:r>
          </a:p>
          <a:p>
            <a:pPr lvl="1"/>
            <a:r>
              <a:rPr lang="en-US" sz="3400" dirty="0" smtClean="0"/>
              <a:t>Develop a Competing Behavior Pathway w/ a Replacement Behavior</a:t>
            </a:r>
          </a:p>
          <a:p>
            <a:pPr lvl="1"/>
            <a:r>
              <a:rPr lang="en-US" sz="3400" dirty="0" smtClean="0"/>
              <a:t>Identify interventions to Prevent, Teach, Reinforce &amp; Correct Behavior</a:t>
            </a:r>
          </a:p>
          <a:p>
            <a:pPr lvl="1"/>
            <a:r>
              <a:rPr lang="en-US" sz="3400" dirty="0" smtClean="0"/>
              <a:t>Identify Successive Approximations to support the student to progress from the Replacement Behavior to the Desired Behavior</a:t>
            </a:r>
          </a:p>
        </p:txBody>
      </p:sp>
    </p:spTree>
    <p:extLst>
      <p:ext uri="{BB962C8B-B14F-4D97-AF65-F5344CB8AC3E}">
        <p14:creationId xmlns:p14="http://schemas.microsoft.com/office/powerpoint/2010/main" val="36651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14" y="158513"/>
            <a:ext cx="8911687" cy="1280890"/>
          </a:xfrm>
        </p:spPr>
        <p:txBody>
          <a:bodyPr/>
          <a:lstStyle/>
          <a:p>
            <a:r>
              <a:rPr lang="en-US" b="1" u="sng" dirty="0" smtClean="0"/>
              <a:t>Module 4</a:t>
            </a:r>
            <a:r>
              <a:rPr lang="en-US" b="1" dirty="0" smtClean="0"/>
              <a:t>: Function-Based Intervention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03" y="974487"/>
            <a:ext cx="7737214" cy="57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790" y="335788"/>
            <a:ext cx="3882453" cy="1280890"/>
          </a:xfrm>
        </p:spPr>
        <p:txBody>
          <a:bodyPr>
            <a:normAutofit/>
          </a:bodyPr>
          <a:lstStyle/>
          <a:p>
            <a:r>
              <a:rPr lang="en-US" b="1" dirty="0" smtClean="0"/>
              <a:t>Behavior Intervention Plan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87" y="335788"/>
            <a:ext cx="5589225" cy="61864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06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90" y="159415"/>
            <a:ext cx="9600860" cy="1280890"/>
          </a:xfrm>
        </p:spPr>
        <p:txBody>
          <a:bodyPr/>
          <a:lstStyle/>
          <a:p>
            <a:r>
              <a:rPr lang="en-US" b="1" u="sng" dirty="0" smtClean="0"/>
              <a:t>Module 5</a:t>
            </a:r>
            <a:r>
              <a:rPr lang="en-US" b="1" dirty="0" smtClean="0"/>
              <a:t>: Behavior Intervention Strategies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43" y="961005"/>
            <a:ext cx="7779895" cy="57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13098"/>
            <a:ext cx="8454035" cy="62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56" y="263038"/>
            <a:ext cx="9345443" cy="12808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/>
              <a:t>Functional Behavioral Assessment (FBA)</a:t>
            </a:r>
            <a:endParaRPr lang="en-US" sz="4000" b="1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446796" y="1682114"/>
            <a:ext cx="8590397" cy="460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 empirically supported practice that has been demonstrated to improve both the effectiveness &amp; efficiency of behavioral interventions in schools </a:t>
            </a:r>
          </a:p>
          <a:p>
            <a:pPr marL="582930" lvl="2" indent="0">
              <a:buNone/>
            </a:pPr>
            <a:r>
              <a:rPr lang="en-US" sz="2000" dirty="0" smtClean="0"/>
              <a:t>(Blair, </a:t>
            </a:r>
            <a:r>
              <a:rPr lang="en-US" sz="2000" dirty="0" err="1" smtClean="0"/>
              <a:t>Umbreit</a:t>
            </a:r>
            <a:r>
              <a:rPr lang="en-US" sz="2000" dirty="0" smtClean="0"/>
              <a:t>, &amp; </a:t>
            </a:r>
            <a:r>
              <a:rPr lang="en-US" sz="2000" dirty="0" err="1" smtClean="0"/>
              <a:t>Bos</a:t>
            </a:r>
            <a:r>
              <a:rPr lang="en-US" sz="2000" dirty="0" smtClean="0"/>
              <a:t>, 1999; Carr et al., 1999</a:t>
            </a:r>
            <a:r>
              <a:rPr lang="en-US" sz="2000" dirty="0"/>
              <a:t>; Epstein, Atkins, Cullinan, </a:t>
            </a:r>
            <a:r>
              <a:rPr lang="en-US" sz="2000" dirty="0" err="1"/>
              <a:t>Kutash</a:t>
            </a:r>
            <a:r>
              <a:rPr lang="en-US" sz="2000" dirty="0"/>
              <a:t>, &amp; Weaver, </a:t>
            </a:r>
            <a:r>
              <a:rPr lang="en-US" sz="2000" dirty="0" smtClean="0"/>
              <a:t>2008; Ingram, Lewis-Palmer, &amp; </a:t>
            </a:r>
            <a:r>
              <a:rPr lang="en-US" sz="2000" dirty="0" err="1" smtClean="0"/>
              <a:t>Sugai</a:t>
            </a:r>
            <a:r>
              <a:rPr lang="en-US" sz="2000" dirty="0" smtClean="0"/>
              <a:t>, 2005; Lee, </a:t>
            </a:r>
            <a:r>
              <a:rPr lang="en-US" sz="2000" dirty="0" err="1" smtClean="0"/>
              <a:t>Sugai</a:t>
            </a:r>
            <a:r>
              <a:rPr lang="en-US" sz="2000" dirty="0" smtClean="0"/>
              <a:t>, &amp; Horner, 1999; Loman &amp; Horner, 2014; Newcomer &amp; Lewis, 2004, Strickland-Cohen &amp; Horner, 2015; Strickland-Cohen, </a:t>
            </a:r>
            <a:r>
              <a:rPr lang="en-US" sz="2000" dirty="0" err="1" smtClean="0"/>
              <a:t>Vatland</a:t>
            </a:r>
            <a:r>
              <a:rPr lang="en-US" sz="2000" dirty="0" smtClean="0"/>
              <a:t>, Spear, &amp; </a:t>
            </a:r>
            <a:r>
              <a:rPr lang="en-US" sz="2000" dirty="0" err="1" smtClean="0"/>
              <a:t>Romer</a:t>
            </a:r>
            <a:r>
              <a:rPr lang="en-US" sz="2000" dirty="0" smtClean="0"/>
              <a:t>, in prep)</a:t>
            </a:r>
          </a:p>
          <a:p>
            <a:pPr marL="58293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0622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70" y="278943"/>
            <a:ext cx="8560256" cy="63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69" y="1493155"/>
            <a:ext cx="4122668" cy="128089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Successive Approximations Worksheet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557" y="149901"/>
            <a:ext cx="6642303" cy="64477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12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004" y="294327"/>
            <a:ext cx="8911687" cy="1280890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Homework Task</a:t>
            </a:r>
            <a:r>
              <a:rPr lang="en-US" b="1" dirty="0" smtClean="0"/>
              <a:t>: Complete the Behavior Intervention Plan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677" y="1575217"/>
            <a:ext cx="6931831" cy="51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48" y="208133"/>
            <a:ext cx="8911687" cy="1280890"/>
          </a:xfrm>
        </p:spPr>
        <p:txBody>
          <a:bodyPr/>
          <a:lstStyle/>
          <a:p>
            <a:r>
              <a:rPr lang="en-US" b="1" u="sng" dirty="0" smtClean="0"/>
              <a:t>Module 6 </a:t>
            </a:r>
            <a:r>
              <a:rPr lang="en-US" b="1" dirty="0" smtClean="0"/>
              <a:t>– Implementation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349" y="1489023"/>
            <a:ext cx="8032350" cy="377762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Implementation Planning</a:t>
            </a:r>
          </a:p>
          <a:p>
            <a:endParaRPr lang="en-US" sz="3600" b="1" dirty="0"/>
          </a:p>
          <a:p>
            <a:pPr lvl="1"/>
            <a:r>
              <a:rPr lang="en-US" sz="3400" b="1" dirty="0" smtClean="0"/>
              <a:t>How to facilitate an Implementation Planning meeting</a:t>
            </a:r>
          </a:p>
          <a:p>
            <a:pPr lvl="1"/>
            <a:r>
              <a:rPr lang="en-US" sz="3400" b="1" dirty="0" smtClean="0"/>
              <a:t>Contextual Fit</a:t>
            </a:r>
          </a:p>
          <a:p>
            <a:pPr lvl="1"/>
            <a:r>
              <a:rPr lang="en-US" sz="3400" b="1" dirty="0" smtClean="0"/>
              <a:t>Supporting Implementation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82" y="887469"/>
            <a:ext cx="8015017" cy="59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614" y="1238706"/>
            <a:ext cx="4968202" cy="128089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Implementation Plan form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815" y="64957"/>
            <a:ext cx="5284358" cy="66183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58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54287"/>
            <a:ext cx="8080920" cy="60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082" y="234365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Basic FBA to BIP Table Tent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3" y="1039130"/>
            <a:ext cx="8943900" cy="57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91" y="323433"/>
            <a:ext cx="8602357" cy="63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291" y="6217555"/>
            <a:ext cx="5853321" cy="640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Pinkelman</a:t>
            </a:r>
            <a:r>
              <a:rPr lang="en-US" dirty="0" smtClean="0"/>
              <a:t> &amp; Horner,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62" y="268093"/>
            <a:ext cx="7781116" cy="57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641" y="275445"/>
            <a:ext cx="3788359" cy="1280890"/>
          </a:xfrm>
        </p:spPr>
        <p:txBody>
          <a:bodyPr>
            <a:normAutofit/>
          </a:bodyPr>
          <a:lstStyle/>
          <a:p>
            <a:r>
              <a:rPr lang="en-US" b="1" dirty="0" smtClean="0"/>
              <a:t>Daily Point Card Template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" y="644577"/>
            <a:ext cx="6970427" cy="3513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204" y="2401457"/>
            <a:ext cx="6195934" cy="404745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1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983" y="389709"/>
            <a:ext cx="10689771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300" b="1" dirty="0" smtClean="0"/>
              <a:t>FBA/BSP </a:t>
            </a:r>
            <a:r>
              <a:rPr lang="en-US" sz="4300" b="1" dirty="0"/>
              <a:t>in Schools: How are we doing? 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24000"/>
            <a:ext cx="10032274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Growing body of research showing that FBS can be effectively designed and implemented by typical school personnel </a:t>
            </a:r>
          </a:p>
          <a:p>
            <a:pPr lvl="2" eaLnBrk="1" hangingPunct="1"/>
            <a:r>
              <a:rPr lang="en-US" sz="1600" dirty="0"/>
              <a:t>(</a:t>
            </a:r>
            <a:r>
              <a:rPr lang="en-US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Crone, Hawken, &amp; Bergstrom, 2007;</a:t>
            </a:r>
            <a:r>
              <a:rPr lang="en-US" sz="1600" dirty="0">
                <a:solidFill>
                  <a:schemeClr val="tx1"/>
                </a:solidFill>
              </a:rPr>
              <a:t> Dukes, Rosenberg, &amp; Brady, 2007; Loman &amp; Horner, 2014; </a:t>
            </a:r>
            <a:r>
              <a:rPr lang="en-US" sz="1600" dirty="0" err="1">
                <a:solidFill>
                  <a:schemeClr val="tx1"/>
                </a:solidFill>
              </a:rPr>
              <a:t>Maag</a:t>
            </a:r>
            <a:r>
              <a:rPr lang="en-US" sz="1600" dirty="0">
                <a:solidFill>
                  <a:schemeClr val="tx1"/>
                </a:solidFill>
              </a:rPr>
              <a:t> &amp; Larson, 2004; Renshaw et al., 2008; Scott, Nelson, &amp; </a:t>
            </a:r>
            <a:r>
              <a:rPr lang="en-US" sz="1600" dirty="0" err="1">
                <a:solidFill>
                  <a:schemeClr val="tx1"/>
                </a:solidFill>
              </a:rPr>
              <a:t>Zabala</a:t>
            </a:r>
            <a:r>
              <a:rPr lang="en-US" sz="1600" dirty="0">
                <a:solidFill>
                  <a:schemeClr val="tx1"/>
                </a:solidFill>
              </a:rPr>
              <a:t>, 2003; Strickland-Cohen &amp; Horner, 2015)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8"/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/>
              <a:t> </a:t>
            </a:r>
            <a:r>
              <a:rPr lang="en-US" sz="2800" u="sng" dirty="0"/>
              <a:t>However</a:t>
            </a:r>
            <a:r>
              <a:rPr lang="en-US" sz="2800" dirty="0"/>
              <a:t>… </a:t>
            </a:r>
          </a:p>
          <a:p>
            <a:pPr lvl="1"/>
            <a:r>
              <a:rPr lang="en-US" sz="1800" dirty="0"/>
              <a:t>FBA continues to be underutilized</a:t>
            </a:r>
          </a:p>
          <a:p>
            <a:pPr lvl="1"/>
            <a:r>
              <a:rPr lang="en-US" sz="1800" dirty="0"/>
              <a:t>Schools continue to struggle to utilize FBA information to build and  implement individualized supports </a:t>
            </a:r>
          </a:p>
          <a:p>
            <a:pPr lvl="2" eaLnBrk="1" hangingPunct="1"/>
            <a:r>
              <a:rPr lang="en-US" sz="1800" dirty="0"/>
              <a:t>(Blood &amp; Neel, 2007; Cook et al., 2007, 2012; Scott &amp; </a:t>
            </a:r>
            <a:r>
              <a:rPr lang="en-US" sz="1800" dirty="0" err="1"/>
              <a:t>Kamps</a:t>
            </a:r>
            <a:r>
              <a:rPr lang="en-US" sz="1800" dirty="0"/>
              <a:t>, 2007; Scott, </a:t>
            </a:r>
            <a:r>
              <a:rPr lang="en-US" sz="1800" dirty="0" err="1"/>
              <a:t>Liaupsin</a:t>
            </a:r>
            <a:r>
              <a:rPr lang="en-US" sz="1800" dirty="0"/>
              <a:t>, Nelson, &amp; McIntyre, 2005; Van Acker, </a:t>
            </a:r>
            <a:r>
              <a:rPr lang="en-US" sz="1800" dirty="0" err="1">
                <a:solidFill>
                  <a:srgbClr val="000000"/>
                </a:solidFill>
                <a:cs typeface="Times New Roman" pitchFamily="18" charset="0"/>
              </a:rPr>
              <a:t>Boreson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, Gable, &amp; </a:t>
            </a:r>
            <a:r>
              <a:rPr lang="en-US" sz="1800" dirty="0" err="1">
                <a:solidFill>
                  <a:srgbClr val="000000"/>
                </a:solidFill>
                <a:cs typeface="Times New Roman" pitchFamily="18" charset="0"/>
              </a:rPr>
              <a:t>Potterton</a:t>
            </a:r>
            <a:r>
              <a:rPr lang="en-US" sz="1800" dirty="0"/>
              <a:t>, 2005)</a:t>
            </a:r>
          </a:p>
          <a:p>
            <a:pPr eaLnBrk="1" hangingPunct="1"/>
            <a:endParaRPr lang="en-US" sz="2000" dirty="0"/>
          </a:p>
          <a:p>
            <a:pPr lvl="2" eaLnBrk="1" hangingPunct="1">
              <a:buFont typeface="Wingdings" pitchFamily="2" charset="2"/>
              <a:buNone/>
            </a:pPr>
            <a:endParaRPr lang="en-US" sz="2000" dirty="0"/>
          </a:p>
          <a:p>
            <a:pPr lvl="2" eaLnBrk="1" hangingPunct="1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1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21" y="278943"/>
            <a:ext cx="8575595" cy="63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181" y="101229"/>
            <a:ext cx="8911687" cy="1280890"/>
          </a:xfrm>
        </p:spPr>
        <p:txBody>
          <a:bodyPr/>
          <a:lstStyle/>
          <a:p>
            <a:r>
              <a:rPr lang="en-US" b="1" u="sng" dirty="0" smtClean="0"/>
              <a:t>Module 7 </a:t>
            </a:r>
            <a:r>
              <a:rPr lang="en-US" b="1" dirty="0" smtClean="0"/>
              <a:t>– Evaluation Plan &amp; BIP Review Meeting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64" y="1275216"/>
            <a:ext cx="7449477" cy="55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1371601"/>
            <a:ext cx="5237163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584325" y="329784"/>
            <a:ext cx="9086850" cy="965616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Daily Point Card w/ Implementation </a:t>
            </a:r>
            <a:r>
              <a:rPr lang="en-US" altLang="en-US" sz="3600" b="1" dirty="0" smtClean="0">
                <a:ea typeface="ＭＳ Ｐゴシック" panose="020B0600070205080204" pitchFamily="34" charset="-128"/>
              </a:rPr>
              <a:t>Checks</a:t>
            </a:r>
            <a:endParaRPr lang="en-US" altLang="en-US" sz="3600" b="1" dirty="0">
              <a:ea typeface="ＭＳ Ｐゴシック" panose="020B0600070205080204" pitchFamily="34" charset="-128"/>
            </a:endParaRPr>
          </a:p>
        </p:txBody>
      </p:sp>
      <p:pic>
        <p:nvPicPr>
          <p:cNvPr id="757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4267201"/>
            <a:ext cx="5226050" cy="2513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4066300">
            <a:off x="7673976" y="3763963"/>
            <a:ext cx="590550" cy="1006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41938" y="4291013"/>
            <a:ext cx="2298700" cy="296862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782" name="TextBox 1"/>
          <p:cNvSpPr txBox="1">
            <a:spLocks noChangeArrowheads="1"/>
          </p:cNvSpPr>
          <p:nvPr/>
        </p:nvSpPr>
        <p:spPr bwMode="auto">
          <a:xfrm>
            <a:off x="1719263" y="1289051"/>
            <a:ext cx="3200400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Research suggests </a:t>
            </a:r>
            <a:r>
              <a:rPr lang="en-US" altLang="en-US" sz="2800" i="1" u="sng">
                <a:solidFill>
                  <a:srgbClr val="0000FF"/>
                </a:solidFill>
              </a:rPr>
              <a:t>Daily Self-Monitoring </a:t>
            </a:r>
            <a:r>
              <a:rPr lang="en-US" altLang="en-US" sz="2800">
                <a:solidFill>
                  <a:prstClr val="black"/>
                </a:solidFill>
              </a:rPr>
              <a:t>by the </a:t>
            </a:r>
            <a:r>
              <a:rPr lang="en-US" altLang="en-US" sz="2800" b="1" i="1">
                <a:solidFill>
                  <a:prstClr val="black"/>
                </a:solidFill>
              </a:rPr>
              <a:t>implementer</a:t>
            </a:r>
            <a:r>
              <a:rPr lang="en-US" altLang="en-US" sz="2800">
                <a:solidFill>
                  <a:prstClr val="black"/>
                </a:solidFill>
              </a:rPr>
              <a:t> is an effective and </a:t>
            </a:r>
            <a:r>
              <a:rPr lang="en-US" altLang="en-US" sz="2800" i="1" u="sng">
                <a:solidFill>
                  <a:srgbClr val="0000FF"/>
                </a:solidFill>
              </a:rPr>
              <a:t>feasible</a:t>
            </a:r>
            <a:r>
              <a:rPr lang="en-US" altLang="en-US" sz="2800">
                <a:solidFill>
                  <a:prstClr val="black"/>
                </a:solidFill>
              </a:rPr>
              <a:t> strategy for supporting implementation &amp; collecting implementation data to inform feedback</a:t>
            </a:r>
          </a:p>
        </p:txBody>
      </p:sp>
      <p:sp>
        <p:nvSpPr>
          <p:cNvPr id="2" name="TextBox 1"/>
          <p:cNvSpPr txBox="1"/>
          <p:nvPr/>
        </p:nvSpPr>
        <p:spPr>
          <a:xfrm rot="1422250">
            <a:off x="9556750" y="1206501"/>
            <a:ext cx="1066800" cy="460375"/>
          </a:xfrm>
          <a:prstGeom prst="rect">
            <a:avLst/>
          </a:prstGeom>
          <a:solidFill>
            <a:schemeClr val="bg1">
              <a:lumMod val="85000"/>
            </a:schemeClr>
          </a:solidFill>
          <a:ln w="444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</a:rPr>
              <a:t>Front</a:t>
            </a:r>
          </a:p>
        </p:txBody>
      </p:sp>
      <p:sp>
        <p:nvSpPr>
          <p:cNvPr id="9" name="TextBox 8"/>
          <p:cNvSpPr txBox="1"/>
          <p:nvPr/>
        </p:nvSpPr>
        <p:spPr>
          <a:xfrm rot="1422250">
            <a:off x="9328150" y="4321176"/>
            <a:ext cx="10668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444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004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937124"/>
            <a:ext cx="9064051" cy="546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918367" y="177574"/>
            <a:ext cx="8911687" cy="765403"/>
          </a:xfrm>
        </p:spPr>
        <p:txBody>
          <a:bodyPr/>
          <a:lstStyle/>
          <a:p>
            <a:r>
              <a:rPr lang="en-US" altLang="en-US" b="1" dirty="0" smtClean="0">
                <a:ea typeface="ＭＳ Ｐゴシック" panose="020B0600070205080204" pitchFamily="34" charset="-128"/>
              </a:rPr>
              <a:t>Data-Based Decision Making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2CC58F7-43B5-4301-9F54-8A3A93715ECB}" type="slidenum">
              <a:rPr lang="en-US" altLang="en-US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43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576" y="141177"/>
            <a:ext cx="5182736" cy="66056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41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682" y="624110"/>
            <a:ext cx="4272198" cy="128089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BIP Review Meeting Form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12" y="112640"/>
            <a:ext cx="5206341" cy="65203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5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482" y="196429"/>
            <a:ext cx="8647327" cy="64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69" y="164644"/>
            <a:ext cx="8713695" cy="64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Users, Feedback &amp; Data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75" y="318754"/>
            <a:ext cx="8911687" cy="1280890"/>
          </a:xfrm>
        </p:spPr>
        <p:txBody>
          <a:bodyPr/>
          <a:lstStyle/>
          <a:p>
            <a:r>
              <a:rPr lang="en-US" b="1" dirty="0" smtClean="0"/>
              <a:t>Completers who filled out the Google Survey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453" y="1918643"/>
            <a:ext cx="4313864" cy="3777622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Behavior Specialist</a:t>
            </a:r>
          </a:p>
          <a:p>
            <a:pPr lvl="1"/>
            <a:r>
              <a:rPr lang="en-US" sz="2800" dirty="0"/>
              <a:t>Mod 1 – </a:t>
            </a:r>
            <a:r>
              <a:rPr lang="en-US" sz="2800" dirty="0" smtClean="0"/>
              <a:t>1128</a:t>
            </a:r>
            <a:endParaRPr lang="en-US" sz="2800" dirty="0"/>
          </a:p>
          <a:p>
            <a:pPr lvl="1"/>
            <a:r>
              <a:rPr lang="en-US" sz="2800" dirty="0"/>
              <a:t>Mod </a:t>
            </a:r>
            <a:r>
              <a:rPr lang="en-US" sz="2800" dirty="0" smtClean="0"/>
              <a:t>2 </a:t>
            </a:r>
            <a:r>
              <a:rPr lang="en-US" sz="2800" dirty="0"/>
              <a:t>- </a:t>
            </a:r>
            <a:r>
              <a:rPr lang="en-US" sz="2800" dirty="0" smtClean="0"/>
              <a:t> 822</a:t>
            </a:r>
            <a:endParaRPr lang="en-US" sz="2800" dirty="0"/>
          </a:p>
          <a:p>
            <a:pPr lvl="1"/>
            <a:r>
              <a:rPr lang="en-US" sz="2800" dirty="0"/>
              <a:t>Mod </a:t>
            </a:r>
            <a:r>
              <a:rPr lang="en-US" sz="2800" dirty="0" smtClean="0"/>
              <a:t>3 </a:t>
            </a:r>
            <a:r>
              <a:rPr lang="en-US" sz="2800" dirty="0"/>
              <a:t>– </a:t>
            </a:r>
            <a:r>
              <a:rPr lang="en-US" sz="2800" dirty="0" smtClean="0"/>
              <a:t>553</a:t>
            </a:r>
            <a:endParaRPr lang="en-US" sz="2800" dirty="0"/>
          </a:p>
          <a:p>
            <a:pPr lvl="1"/>
            <a:r>
              <a:rPr lang="en-US" sz="2800" dirty="0"/>
              <a:t>Mod 4 </a:t>
            </a:r>
            <a:r>
              <a:rPr lang="en-US" sz="2800" dirty="0" smtClean="0"/>
              <a:t>– 637</a:t>
            </a:r>
          </a:p>
          <a:p>
            <a:pPr lvl="1"/>
            <a:r>
              <a:rPr lang="en-US" sz="2800" dirty="0" smtClean="0"/>
              <a:t>Mod 5 </a:t>
            </a:r>
            <a:r>
              <a:rPr lang="en-US" sz="2800" dirty="0"/>
              <a:t>– </a:t>
            </a:r>
            <a:r>
              <a:rPr lang="en-US" sz="2800" dirty="0" smtClean="0"/>
              <a:t>613</a:t>
            </a:r>
            <a:endParaRPr lang="en-US" sz="2800" dirty="0"/>
          </a:p>
          <a:p>
            <a:pPr lvl="1"/>
            <a:r>
              <a:rPr lang="en-US" sz="2800" dirty="0"/>
              <a:t>Mod </a:t>
            </a:r>
            <a:r>
              <a:rPr lang="en-US" sz="2800" dirty="0" smtClean="0"/>
              <a:t>6 </a:t>
            </a:r>
            <a:r>
              <a:rPr lang="en-US" sz="2800" dirty="0" smtClean="0"/>
              <a:t>-- 426</a:t>
            </a:r>
            <a:endParaRPr lang="en-US" sz="2800" dirty="0"/>
          </a:p>
          <a:p>
            <a:pPr lvl="1"/>
            <a:r>
              <a:rPr lang="en-US" sz="2800" dirty="0"/>
              <a:t>Mod </a:t>
            </a:r>
            <a:r>
              <a:rPr lang="en-US" sz="2800" dirty="0" smtClean="0"/>
              <a:t>7 – 369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380" y="2725311"/>
            <a:ext cx="3864773" cy="377762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School Wide Training</a:t>
            </a:r>
          </a:p>
          <a:p>
            <a:pPr lvl="1"/>
            <a:r>
              <a:rPr lang="en-US" sz="2600" dirty="0" smtClean="0"/>
              <a:t>Mod 1 – 1224</a:t>
            </a:r>
          </a:p>
          <a:p>
            <a:pPr lvl="1"/>
            <a:r>
              <a:rPr lang="en-US" sz="2600" dirty="0" smtClean="0"/>
              <a:t>Mod 4 - 823</a:t>
            </a:r>
            <a:endParaRPr lang="en-US" sz="26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668307" y="2109343"/>
            <a:ext cx="3864773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/>
              <a:t>TASN Moodle Site</a:t>
            </a:r>
            <a:endParaRPr lang="en-US" sz="2600" dirty="0" smtClean="0"/>
          </a:p>
          <a:p>
            <a:pPr lvl="1"/>
            <a:r>
              <a:rPr lang="en-US" sz="2400" dirty="0"/>
              <a:t>Mod 1 – </a:t>
            </a:r>
            <a:r>
              <a:rPr lang="en-US" sz="2400" dirty="0" smtClean="0"/>
              <a:t>576</a:t>
            </a:r>
            <a:endParaRPr lang="en-US" sz="2400" dirty="0"/>
          </a:p>
          <a:p>
            <a:pPr lvl="1"/>
            <a:r>
              <a:rPr lang="en-US" sz="2400" dirty="0"/>
              <a:t>Mod 2 -  </a:t>
            </a:r>
            <a:r>
              <a:rPr lang="en-US" sz="2400" dirty="0" smtClean="0"/>
              <a:t>339</a:t>
            </a:r>
            <a:endParaRPr lang="en-US" sz="2400" dirty="0"/>
          </a:p>
          <a:p>
            <a:pPr lvl="1"/>
            <a:r>
              <a:rPr lang="en-US" sz="2400" dirty="0"/>
              <a:t>Mod 3 – </a:t>
            </a:r>
            <a:r>
              <a:rPr lang="en-US" sz="2400" dirty="0" smtClean="0"/>
              <a:t>257</a:t>
            </a:r>
            <a:endParaRPr lang="en-US" sz="2400" dirty="0"/>
          </a:p>
          <a:p>
            <a:pPr lvl="1"/>
            <a:r>
              <a:rPr lang="en-US" sz="2400" dirty="0"/>
              <a:t>Mod 4 – </a:t>
            </a:r>
            <a:r>
              <a:rPr lang="en-US" sz="2400" dirty="0" smtClean="0"/>
              <a:t>279</a:t>
            </a:r>
            <a:endParaRPr lang="en-US" sz="2400" dirty="0"/>
          </a:p>
          <a:p>
            <a:pPr lvl="1"/>
            <a:r>
              <a:rPr lang="en-US" sz="2400" dirty="0"/>
              <a:t>Mod 5 – </a:t>
            </a:r>
            <a:r>
              <a:rPr lang="en-US" sz="2400" dirty="0" smtClean="0"/>
              <a:t>200</a:t>
            </a:r>
            <a:endParaRPr lang="en-US" sz="2400" dirty="0"/>
          </a:p>
          <a:p>
            <a:pPr lvl="1"/>
            <a:r>
              <a:rPr lang="en-US" sz="2400" dirty="0"/>
              <a:t>Mod 6 </a:t>
            </a:r>
            <a:r>
              <a:rPr lang="en-US" sz="2400" dirty="0" smtClean="0"/>
              <a:t>177</a:t>
            </a:r>
            <a:endParaRPr lang="en-US" sz="2400" dirty="0"/>
          </a:p>
          <a:p>
            <a:pPr lvl="1"/>
            <a:r>
              <a:rPr lang="en-US" sz="2400" dirty="0"/>
              <a:t>Mod 7 – </a:t>
            </a:r>
            <a:r>
              <a:rPr lang="en-US" sz="2400" dirty="0" smtClean="0"/>
              <a:t>159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014" y="344024"/>
            <a:ext cx="8470970" cy="128089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FBA/BIP </a:t>
            </a:r>
            <a:r>
              <a:rPr lang="en-US" sz="4400" b="1" dirty="0" smtClean="0">
                <a:sym typeface="Wingdings" panose="05000000000000000000" pitchFamily="2" charset="2"/>
              </a:rPr>
              <a:t> </a:t>
            </a:r>
            <a:r>
              <a:rPr lang="en-US" sz="4400" b="1" dirty="0" smtClean="0"/>
              <a:t>Typical Practice… How are we doing?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314" y="1905000"/>
            <a:ext cx="10056949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</a:t>
            </a:r>
            <a:r>
              <a:rPr lang="en-US" sz="3200" dirty="0"/>
              <a:t>often use our most effective tools only after challenging behaviors have become severe and/or dangerous </a:t>
            </a:r>
            <a:r>
              <a:rPr lang="en-US" sz="2800" dirty="0"/>
              <a:t>(Scott et al., 2010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Driven by the Law, rather than used as a more proactive support </a:t>
            </a:r>
          </a:p>
          <a:p>
            <a:pPr lvl="1"/>
            <a:r>
              <a:rPr lang="en-US" sz="2800" dirty="0" smtClean="0"/>
              <a:t>Behavior Support needs to be implemented before teachers and staff members have reached the limits of their frustration </a:t>
            </a:r>
          </a:p>
          <a:p>
            <a:pPr marL="457200" lvl="1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ym typeface="Wingdings" panose="05000000000000000000" pitchFamily="2" charset="2"/>
              </a:rPr>
              <a:t>An extremely challenging entry point to support</a:t>
            </a:r>
            <a:endParaRPr lang="en-US" sz="54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7" y="131741"/>
            <a:ext cx="10265535" cy="1280890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 smtClean="0"/>
              <a:t>Basic FBA to BIP e-Learning Module 1 </a:t>
            </a:r>
            <a:r>
              <a:rPr lang="en-US" sz="4400" b="1" dirty="0" smtClean="0"/>
              <a:t>User Evaluation Data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33" y="1562719"/>
            <a:ext cx="8739843" cy="5253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94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ow are School Districts &amp; Schools using </a:t>
            </a:r>
            <a:r>
              <a:rPr lang="en-US" b="1" dirty="0"/>
              <a:t>the </a:t>
            </a:r>
            <a:r>
              <a:rPr lang="en-US" b="1" dirty="0" smtClean="0"/>
              <a:t>Modules?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331" y="277269"/>
            <a:ext cx="10026869" cy="128089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Behavior Specialist Training</a:t>
            </a:r>
            <a:r>
              <a:rPr lang="en-US" b="1" dirty="0"/>
              <a:t>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Module </a:t>
            </a:r>
            <a:r>
              <a:rPr lang="en-US" b="1" dirty="0" smtClean="0"/>
              <a:t>2 (FBA Interviews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675" y="1692166"/>
            <a:ext cx="10026869" cy="4582510"/>
          </a:xfrm>
        </p:spPr>
        <p:txBody>
          <a:bodyPr>
            <a:noAutofit/>
          </a:bodyPr>
          <a:lstStyle/>
          <a:p>
            <a:r>
              <a:rPr lang="en-US" sz="2800" dirty="0"/>
              <a:t>Of </a:t>
            </a:r>
            <a:r>
              <a:rPr lang="en-US" sz="2800" dirty="0" smtClean="0"/>
              <a:t>the </a:t>
            </a:r>
            <a:r>
              <a:rPr lang="en-US" sz="2800" b="1" u="sng" dirty="0" smtClean="0"/>
              <a:t>255 respondents </a:t>
            </a:r>
            <a:r>
              <a:rPr lang="en-US" sz="2800" dirty="0" smtClean="0"/>
              <a:t>who </a:t>
            </a:r>
            <a:r>
              <a:rPr lang="en-US" sz="2800" dirty="0"/>
              <a:t>completed the Behavior Specialist Training as required by professional development for their </a:t>
            </a:r>
            <a:r>
              <a:rPr lang="en-US" sz="2800" dirty="0" smtClean="0"/>
              <a:t>employer</a:t>
            </a:r>
          </a:p>
          <a:p>
            <a:pPr lvl="1"/>
            <a:r>
              <a:rPr lang="en-US" sz="2400" b="1" dirty="0" smtClean="0"/>
              <a:t>83</a:t>
            </a:r>
            <a:r>
              <a:rPr lang="en-US" sz="2400" b="1" dirty="0"/>
              <a:t>%</a:t>
            </a:r>
            <a:r>
              <a:rPr lang="en-US" sz="2400" dirty="0"/>
              <a:t> of </a:t>
            </a:r>
            <a:r>
              <a:rPr lang="en-US" sz="2400" dirty="0" smtClean="0"/>
              <a:t>respondents </a:t>
            </a:r>
            <a:r>
              <a:rPr lang="en-US" sz="2400" dirty="0"/>
              <a:t>reported they were required to provide </a:t>
            </a:r>
            <a:r>
              <a:rPr lang="en-US" sz="2400" u="sng" dirty="0"/>
              <a:t>evidence of module </a:t>
            </a:r>
            <a:r>
              <a:rPr lang="en-US" sz="2400" u="sng" dirty="0" smtClean="0"/>
              <a:t>completion</a:t>
            </a:r>
          </a:p>
          <a:p>
            <a:pPr lvl="1"/>
            <a:r>
              <a:rPr lang="en-US" sz="2400" b="1" dirty="0" smtClean="0"/>
              <a:t>47</a:t>
            </a:r>
            <a:r>
              <a:rPr lang="en-US" sz="2400" b="1" dirty="0"/>
              <a:t>%</a:t>
            </a:r>
            <a:r>
              <a:rPr lang="en-US" sz="2400" dirty="0"/>
              <a:t> of respondents identified that they were </a:t>
            </a:r>
            <a:r>
              <a:rPr lang="en-US" sz="2400" b="1" dirty="0"/>
              <a:t>being required to complete the homework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400" b="1" dirty="0" smtClean="0"/>
              <a:t>75%</a:t>
            </a:r>
            <a:r>
              <a:rPr lang="en-US" sz="2400" dirty="0" smtClean="0"/>
              <a:t> reported </a:t>
            </a:r>
            <a:r>
              <a:rPr lang="en-US" sz="2400" dirty="0"/>
              <a:t>that a coach was available to answer questions they had about the module or </a:t>
            </a:r>
            <a:r>
              <a:rPr lang="en-US" sz="2400" dirty="0" smtClean="0"/>
              <a:t>homework</a:t>
            </a:r>
          </a:p>
          <a:p>
            <a:pPr lvl="1"/>
            <a:r>
              <a:rPr lang="en-US" sz="2400" b="1" dirty="0" smtClean="0"/>
              <a:t>58</a:t>
            </a:r>
            <a:r>
              <a:rPr lang="en-US" sz="2400" b="1" dirty="0"/>
              <a:t>%</a:t>
            </a:r>
            <a:r>
              <a:rPr lang="en-US" sz="2400" dirty="0"/>
              <a:t> reported receiving </a:t>
            </a:r>
            <a:r>
              <a:rPr lang="en-US" sz="2400" b="1" dirty="0"/>
              <a:t>feedback on homework tasks </a:t>
            </a:r>
            <a:r>
              <a:rPr lang="en-US" sz="2400" dirty="0"/>
              <a:t>they </a:t>
            </a:r>
            <a:r>
              <a:rPr lang="en-US" sz="2400" dirty="0" smtClean="0"/>
              <a:t>completed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860331" y="3947886"/>
            <a:ext cx="10026869" cy="827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63" y="324565"/>
            <a:ext cx="8911687" cy="128089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School-wide Training</a:t>
            </a:r>
            <a:r>
              <a:rPr lang="en-US" b="1" dirty="0" smtClean="0"/>
              <a:t>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b="1" dirty="0" smtClean="0"/>
              <a:t>Module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766" y="1734207"/>
            <a:ext cx="9711558" cy="4824247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 of </a:t>
            </a:r>
            <a:r>
              <a:rPr lang="en-US" sz="2800" b="1" dirty="0" smtClean="0"/>
              <a:t>990 Completers </a:t>
            </a:r>
            <a:r>
              <a:rPr lang="en-US" sz="2800" dirty="0"/>
              <a:t>of the School-wide </a:t>
            </a:r>
            <a:r>
              <a:rPr lang="en-US" sz="2800" dirty="0" smtClean="0"/>
              <a:t>Training, who completed the module as part of their Professional Development at work: </a:t>
            </a:r>
          </a:p>
          <a:p>
            <a:pPr lvl="1"/>
            <a:r>
              <a:rPr lang="en-US" sz="2400" b="1" dirty="0" smtClean="0"/>
              <a:t>80</a:t>
            </a:r>
            <a:r>
              <a:rPr lang="en-US" sz="2400" b="1" dirty="0"/>
              <a:t>%</a:t>
            </a:r>
            <a:r>
              <a:rPr lang="en-US" sz="2400" dirty="0"/>
              <a:t> were required to provide </a:t>
            </a:r>
            <a:r>
              <a:rPr lang="en-US" sz="2400" u="sng" dirty="0"/>
              <a:t>evidence of module </a:t>
            </a:r>
            <a:r>
              <a:rPr lang="en-US" sz="2400" u="sng" dirty="0" smtClean="0"/>
              <a:t>completion </a:t>
            </a:r>
          </a:p>
          <a:p>
            <a:pPr lvl="1"/>
            <a:r>
              <a:rPr lang="en-US" sz="2400" b="1" dirty="0" smtClean="0"/>
              <a:t>18</a:t>
            </a:r>
            <a:r>
              <a:rPr lang="en-US" sz="2400" b="1" dirty="0"/>
              <a:t>%</a:t>
            </a:r>
            <a:r>
              <a:rPr lang="en-US" sz="2400" dirty="0"/>
              <a:t> were </a:t>
            </a:r>
            <a:r>
              <a:rPr lang="en-US" sz="2400" b="1" dirty="0"/>
              <a:t>required to complete and turn in the homework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/>
              <a:t>57%</a:t>
            </a:r>
            <a:r>
              <a:rPr lang="en-US" sz="2400" dirty="0" smtClean="0"/>
              <a:t> identified </a:t>
            </a:r>
            <a:r>
              <a:rPr lang="en-US" sz="2400" dirty="0"/>
              <a:t>that there was a coach available to answer questions they had about the module content or homework </a:t>
            </a:r>
            <a:r>
              <a:rPr lang="en-US" sz="2400" dirty="0" smtClean="0"/>
              <a:t>task</a:t>
            </a:r>
          </a:p>
          <a:p>
            <a:pPr lvl="1"/>
            <a:r>
              <a:rPr lang="en-US" sz="2400" b="1" dirty="0" smtClean="0"/>
              <a:t>29</a:t>
            </a:r>
            <a:r>
              <a:rPr lang="en-US" sz="2400" b="1" dirty="0"/>
              <a:t>%</a:t>
            </a:r>
            <a:r>
              <a:rPr lang="en-US" sz="2400" dirty="0"/>
              <a:t> reported the opportunity to </a:t>
            </a:r>
            <a:r>
              <a:rPr lang="en-US" sz="2400" u="sng" dirty="0"/>
              <a:t>receive feedback following completion of the homework task</a:t>
            </a:r>
            <a:r>
              <a:rPr lang="en-US" sz="2400" dirty="0"/>
              <a:t>. 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644103" y="3933372"/>
            <a:ext cx="9243098" cy="5805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297987" cy="2262781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/>
              <a:t>Basic FBA to BIP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Planning to Maximize Implementation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624"/>
            <a:ext cx="12171820" cy="61722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3916401">
            <a:off x="6360064" y="516292"/>
            <a:ext cx="416859" cy="766482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4710952" y="1531549"/>
            <a:ext cx="416859" cy="76648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48" y="166564"/>
            <a:ext cx="527141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Planning for Effective Use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060" y="1706360"/>
            <a:ext cx="232908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School-wide Plan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0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3758" y="437498"/>
            <a:ext cx="8911687" cy="128089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Professional Development in Schools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23758" y="1983698"/>
            <a:ext cx="9889200" cy="377762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Training efforts should result in both:</a:t>
            </a:r>
          </a:p>
          <a:p>
            <a:pPr lvl="1"/>
            <a:r>
              <a:rPr lang="en-US" sz="2800" dirty="0" smtClean="0"/>
              <a:t>Changes in educator behavior that lead to improved student outcomes</a:t>
            </a:r>
          </a:p>
          <a:p>
            <a:pPr lvl="1"/>
            <a:r>
              <a:rPr lang="en-US" sz="2800" dirty="0" smtClean="0"/>
              <a:t>Changes in organizational or systems-level practices </a:t>
            </a:r>
          </a:p>
          <a:p>
            <a:pPr lvl="3"/>
            <a:r>
              <a:rPr lang="en-US" sz="2000" dirty="0" smtClean="0"/>
              <a:t>(</a:t>
            </a:r>
            <a:r>
              <a:rPr lang="en-US" sz="2000" dirty="0" err="1" smtClean="0"/>
              <a:t>Reinke</a:t>
            </a:r>
            <a:r>
              <a:rPr lang="en-US" sz="2000" dirty="0" smtClean="0"/>
              <a:t> et al., 2014) </a:t>
            </a:r>
          </a:p>
          <a:p>
            <a:pPr lvl="3"/>
            <a:endParaRPr lang="en-US" sz="1800" dirty="0"/>
          </a:p>
          <a:p>
            <a:pPr lvl="1"/>
            <a:r>
              <a:rPr lang="en-US" sz="4000" dirty="0" smtClean="0"/>
              <a:t>It’s going to take more than training…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84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57624"/>
            <a:ext cx="10566399" cy="128089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NOT JUST TRAINING </a:t>
            </a:r>
            <a:r>
              <a:rPr lang="en-US" sz="4800" b="1" dirty="0" smtClean="0">
                <a:sym typeface="Wingdings" panose="05000000000000000000" pitchFamily="2" charset="2"/>
              </a:rPr>
              <a:t> 	</a:t>
            </a:r>
            <a:r>
              <a:rPr lang="en-US" sz="4400" b="1" dirty="0" smtClean="0">
                <a:sym typeface="Wingdings" panose="05000000000000000000" pitchFamily="2" charset="2"/>
              </a:rPr>
              <a:t>A Comprehensive Plan of </a:t>
            </a:r>
            <a:r>
              <a:rPr lang="en-US" sz="4400" b="1" dirty="0" smtClean="0"/>
              <a:t>Professional Development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952" y="1919235"/>
            <a:ext cx="9787761" cy="493876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During the training or modules – expert guidance and support to answer questions</a:t>
            </a:r>
          </a:p>
          <a:p>
            <a:r>
              <a:rPr lang="en-US" sz="2800" u="sng" dirty="0" smtClean="0"/>
              <a:t>Homework Completion </a:t>
            </a:r>
            <a:r>
              <a:rPr lang="en-US" sz="2800" b="1" u="sng" dirty="0" smtClean="0"/>
              <a:t>with Feedback and Support </a:t>
            </a:r>
            <a:r>
              <a:rPr lang="en-US" sz="2800" dirty="0" smtClean="0"/>
              <a:t>is critical</a:t>
            </a:r>
          </a:p>
          <a:p>
            <a:r>
              <a:rPr lang="en-US" sz="2800" b="1" dirty="0" smtClean="0"/>
              <a:t>Once is not Enough! </a:t>
            </a:r>
            <a:r>
              <a:rPr lang="en-US" sz="2800" dirty="0" smtClean="0"/>
              <a:t>-- </a:t>
            </a:r>
            <a:r>
              <a:rPr lang="en-US" sz="2800" u="sng" dirty="0" smtClean="0"/>
              <a:t>Repeated Practice </a:t>
            </a:r>
            <a:r>
              <a:rPr lang="en-US" sz="2800" dirty="0" smtClean="0"/>
              <a:t>completing FBA/BIP is necessary to build Fluency &amp; experience a range of examples</a:t>
            </a:r>
          </a:p>
          <a:p>
            <a:endParaRPr lang="en-US" sz="2800" dirty="0"/>
          </a:p>
          <a:p>
            <a:r>
              <a:rPr lang="en-US" sz="2800" dirty="0" smtClean="0"/>
              <a:t>Who can provide this support?</a:t>
            </a:r>
          </a:p>
          <a:p>
            <a:pPr lvl="1"/>
            <a:r>
              <a:rPr lang="en-US" sz="2600" dirty="0" smtClean="0"/>
              <a:t>Need a District </a:t>
            </a:r>
            <a:r>
              <a:rPr lang="en-US" sz="2600" dirty="0"/>
              <a:t>Plan for </a:t>
            </a:r>
            <a:r>
              <a:rPr lang="en-US" sz="2600" dirty="0" smtClean="0"/>
              <a:t>Ongoing Coaching &amp; Technical Support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54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53" y="257624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 Comprehensive PD Plan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8514"/>
            <a:ext cx="9210902" cy="4938765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Commitment</a:t>
            </a:r>
            <a:r>
              <a:rPr lang="en-US" sz="2800" dirty="0" smtClean="0"/>
              <a:t>: Tier </a:t>
            </a:r>
            <a:r>
              <a:rPr lang="en-US" sz="2800" dirty="0"/>
              <a:t>3 Behavior Support is more than Practices, it’s a Commitment </a:t>
            </a:r>
            <a:r>
              <a:rPr lang="en-US" sz="2800" dirty="0" smtClean="0"/>
              <a:t>to supporting students with the most significant behavioral needs that is grounded </a:t>
            </a:r>
            <a:r>
              <a:rPr lang="en-US" sz="2800" dirty="0"/>
              <a:t>in </a:t>
            </a:r>
            <a:r>
              <a:rPr lang="en-US" sz="2800" b="1" u="sng" dirty="0"/>
              <a:t>Equity</a:t>
            </a:r>
          </a:p>
          <a:p>
            <a:pPr lvl="4"/>
            <a:endParaRPr lang="en-US" sz="2200" u="sng" dirty="0" smtClean="0"/>
          </a:p>
          <a:p>
            <a:r>
              <a:rPr lang="en-US" sz="2800" u="sng" dirty="0" smtClean="0"/>
              <a:t>Administrator </a:t>
            </a:r>
            <a:r>
              <a:rPr lang="en-US" sz="2800" u="sng" dirty="0"/>
              <a:t>Buy-in, Commitment and Participation</a:t>
            </a:r>
            <a:r>
              <a:rPr lang="en-US" sz="2800" dirty="0"/>
              <a:t> are Essential at the School and District Levels</a:t>
            </a:r>
          </a:p>
          <a:p>
            <a:pPr lvl="5"/>
            <a:endParaRPr lang="en-US" sz="2200" u="sng" dirty="0" smtClean="0"/>
          </a:p>
          <a:p>
            <a:r>
              <a:rPr lang="en-US" sz="2800" dirty="0" smtClean="0"/>
              <a:t>District Plan for Coaching Support from </a:t>
            </a:r>
            <a:r>
              <a:rPr lang="en-US" sz="2800" b="1" dirty="0" smtClean="0"/>
              <a:t>Behavior Specialists </a:t>
            </a:r>
            <a:endParaRPr lang="en-US" sz="2800" b="1" dirty="0"/>
          </a:p>
          <a:p>
            <a:endParaRPr lang="en-US" sz="2800" u="sng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0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887" y="309317"/>
            <a:ext cx="9476684" cy="1280890"/>
          </a:xfrm>
        </p:spPr>
        <p:txBody>
          <a:bodyPr>
            <a:normAutofit fontScale="90000"/>
          </a:bodyPr>
          <a:lstStyle/>
          <a:p>
            <a:r>
              <a:rPr lang="en-US" sz="4400" b="1" u="sng" dirty="0" smtClean="0"/>
              <a:t>Planning to Maximize Basic FBA to BIP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		</a:t>
            </a:r>
            <a:r>
              <a:rPr lang="en-US" sz="4400" b="1" dirty="0" smtClean="0"/>
              <a:t>Establishing </a:t>
            </a:r>
            <a:r>
              <a:rPr lang="en-US" sz="4400" b="1" dirty="0" smtClean="0"/>
              <a:t>the District Context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71" y="1511271"/>
            <a:ext cx="9753600" cy="5136272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STEP 1</a:t>
            </a:r>
            <a:r>
              <a:rPr lang="en-US" sz="3200" dirty="0" smtClean="0"/>
              <a:t>: Establish a District Level Leadership Team focusing on Systems of Tier 2 &amp; Tier 3 Behavior Support </a:t>
            </a:r>
            <a:endParaRPr lang="en-US" sz="3200" dirty="0" smtClean="0"/>
          </a:p>
          <a:p>
            <a:r>
              <a:rPr lang="en-US" sz="3400" b="1" u="sng" dirty="0" smtClean="0"/>
              <a:t>STEP 2</a:t>
            </a:r>
            <a:r>
              <a:rPr lang="en-US" sz="3400" dirty="0" smtClean="0"/>
              <a:t>: Evaluate your current capacity and personnel to implement Tier 3 Behavior Support</a:t>
            </a:r>
          </a:p>
          <a:p>
            <a:r>
              <a:rPr lang="en-US" sz="3400" b="1" u="sng" dirty="0" smtClean="0"/>
              <a:t>STEP 3</a:t>
            </a:r>
            <a:r>
              <a:rPr lang="en-US" sz="3400" dirty="0" smtClean="0"/>
              <a:t>: </a:t>
            </a:r>
            <a:r>
              <a:rPr lang="en-US" sz="3600" dirty="0" smtClean="0"/>
              <a:t>Develop a 3 year Action Plan &amp; PD Plan for Implementing Function-Based Support</a:t>
            </a:r>
            <a:endParaRPr lang="en-US" sz="36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1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2322469" y="327896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Why Does FBA Continue to Be Underutilized In Schools?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371" y="1776610"/>
            <a:ext cx="10043885" cy="4759419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200" dirty="0" smtClean="0"/>
              <a:t>Common barriers… </a:t>
            </a:r>
          </a:p>
          <a:p>
            <a:pPr marL="857250" lvl="1" indent="-457200"/>
            <a:r>
              <a:rPr lang="en-US" sz="2800" dirty="0"/>
              <a:t>Lack of personnel with sufficient training </a:t>
            </a:r>
            <a:r>
              <a:rPr lang="en-US" sz="2800" dirty="0" smtClean="0"/>
              <a:t>in FBA/BSP can lead to providing support in a “triage” manner </a:t>
            </a:r>
            <a:endParaRPr lang="en-US" sz="2800" dirty="0"/>
          </a:p>
          <a:p>
            <a:pPr marL="1714500" lvl="3" indent="-457200"/>
            <a:r>
              <a:rPr lang="en-US" sz="2400" dirty="0" smtClean="0"/>
              <a:t>Behavior Specialist = Fire Fighter/Emergency Personnel</a:t>
            </a:r>
          </a:p>
          <a:p>
            <a:pPr marL="1714500" lvl="3" indent="-457200"/>
            <a:r>
              <a:rPr lang="en-US" sz="2400" dirty="0" smtClean="0"/>
              <a:t>Opportunity </a:t>
            </a:r>
            <a:r>
              <a:rPr lang="en-US" sz="2400" dirty="0"/>
              <a:t>is lost to utilize FBA </a:t>
            </a:r>
            <a:r>
              <a:rPr lang="en-US" sz="2400" dirty="0" smtClean="0"/>
              <a:t>for</a:t>
            </a:r>
            <a:r>
              <a:rPr lang="en-US" sz="2400" dirty="0"/>
              <a:t> </a:t>
            </a:r>
            <a:r>
              <a:rPr lang="en-US" sz="2400" dirty="0" smtClean="0"/>
              <a:t>less severe persistent problem behavior </a:t>
            </a:r>
          </a:p>
          <a:p>
            <a:pPr marL="857250" lvl="1" indent="-457200"/>
            <a:r>
              <a:rPr lang="en-US" sz="2800" dirty="0" smtClean="0"/>
              <a:t>Plans built by “specialist” with minimal input from implementers</a:t>
            </a:r>
          </a:p>
          <a:p>
            <a:pPr marL="1714500" lvl="3" indent="-457200"/>
            <a:r>
              <a:rPr lang="en-US" sz="2400" dirty="0" smtClean="0"/>
              <a:t>Plans lacking contextual fit</a:t>
            </a:r>
          </a:p>
          <a:p>
            <a:pPr marL="1714500" lvl="3" indent="-457200"/>
            <a:r>
              <a:rPr lang="en-US" sz="2400" dirty="0" smtClean="0"/>
              <a:t>Lack of follow-up support, feedback, coaching</a:t>
            </a:r>
            <a:endParaRPr lang="en-US" sz="2800" dirty="0" smtClean="0"/>
          </a:p>
          <a:p>
            <a:pPr marL="1714500" lvl="3" indent="-457200"/>
            <a:endParaRPr lang="en-US" sz="2400" dirty="0" smtClean="0"/>
          </a:p>
          <a:p>
            <a:pPr marL="1714500" lvl="3" indent="-457200"/>
            <a:endParaRPr lang="en-US" sz="1050" dirty="0"/>
          </a:p>
          <a:p>
            <a:pPr marL="400050" lvl="1" indent="0">
              <a:buNone/>
            </a:pPr>
            <a:endParaRPr lang="en-US" dirty="0"/>
          </a:p>
          <a:p>
            <a:pPr marL="857250" lvl="1" indent="-457200"/>
            <a:endParaRPr lang="en-US" sz="2400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16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25" y="188681"/>
            <a:ext cx="10005475" cy="1280890"/>
          </a:xfrm>
        </p:spPr>
        <p:txBody>
          <a:bodyPr>
            <a:noAutofit/>
          </a:bodyPr>
          <a:lstStyle/>
          <a:p>
            <a:r>
              <a:rPr lang="en-US" sz="4000" b="1" u="sng" dirty="0"/>
              <a:t>Planning to Maximize Basic FBA to BIP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		Establishing the District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725" y="1886856"/>
            <a:ext cx="8915400" cy="4731657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STEP 4</a:t>
            </a:r>
            <a:r>
              <a:rPr lang="en-US" sz="3200" b="1" dirty="0" smtClean="0"/>
              <a:t>: </a:t>
            </a:r>
            <a:r>
              <a:rPr lang="en-US" sz="3200" b="1" dirty="0"/>
              <a:t>District-level </a:t>
            </a:r>
            <a:r>
              <a:rPr lang="en-US" sz="3200" b="1" dirty="0" smtClean="0"/>
              <a:t>Behavior Specialist </a:t>
            </a:r>
            <a:r>
              <a:rPr lang="en-US" sz="3200" b="1" dirty="0"/>
              <a:t>with FTE dedicated to building school capacity </a:t>
            </a:r>
            <a:r>
              <a:rPr lang="en-US" sz="3200" b="1" dirty="0" smtClean="0"/>
              <a:t>&amp; Redefining Job Description</a:t>
            </a:r>
          </a:p>
          <a:p>
            <a:r>
              <a:rPr lang="en-US" sz="3200" b="1" u="sng" dirty="0" smtClean="0"/>
              <a:t>STEP 5</a:t>
            </a:r>
            <a:r>
              <a:rPr lang="en-US" sz="3200" b="1" dirty="0" smtClean="0"/>
              <a:t>: Develop Skills and Experience of District Behavior Specialists with Basic FBA to BIP training and processes</a:t>
            </a:r>
          </a:p>
          <a:p>
            <a:r>
              <a:rPr lang="en-US" sz="3200" b="1" u="sng" dirty="0" smtClean="0"/>
              <a:t>STEP 6</a:t>
            </a:r>
            <a:r>
              <a:rPr lang="en-US" sz="3200" b="1" dirty="0" smtClean="0"/>
              <a:t>: Identify School Teams and Plan for PD that includes Basic FBA to BIP training and ongoing coaching support</a:t>
            </a:r>
            <a:endParaRPr lang="en-US" sz="3200" b="1" u="sng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50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77028" y="624110"/>
            <a:ext cx="7213600" cy="13570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District Behavior Support Specialist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276161" y="2133600"/>
            <a:ext cx="2946400" cy="426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Coach and Support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Teams building behavior support plans from Assessment information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14250" y="2133600"/>
            <a:ext cx="2590800" cy="426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Train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3-4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people per school to conduct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“Basic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”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FBA/BIP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393672" y="2133600"/>
            <a:ext cx="2590800" cy="426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Support School Teams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with Complex FBA/BIP cases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52339" y="2133600"/>
            <a:ext cx="2590800" cy="426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Facilitate District Leadership Team focusing on Systems of Tier 2 &amp; Tier 3 Behavior Support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00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0"/>
            <a:ext cx="9971314" cy="68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35" y="32789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Increasing </a:t>
            </a:r>
            <a:r>
              <a:rPr lang="en-US" sz="4800" b="1" dirty="0" smtClean="0"/>
              <a:t>Capacity </a:t>
            </a:r>
            <a:r>
              <a:rPr lang="en-US" sz="4800" b="1" dirty="0" smtClean="0"/>
              <a:t>in Schools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394" y="1322281"/>
            <a:ext cx="9794920" cy="565909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School-Level Behavio</a:t>
            </a:r>
            <a:r>
              <a:rPr lang="en-US" sz="3200" b="1" dirty="0" smtClean="0"/>
              <a:t>r Specialists</a:t>
            </a:r>
            <a:endParaRPr lang="en-US" sz="3200" b="1" dirty="0" smtClean="0"/>
          </a:p>
          <a:p>
            <a:pPr lvl="1"/>
            <a:r>
              <a:rPr lang="en-US" sz="2800" dirty="0" smtClean="0"/>
              <a:t>Train at </a:t>
            </a:r>
            <a:r>
              <a:rPr lang="en-US" sz="2800" dirty="0"/>
              <a:t>least </a:t>
            </a:r>
            <a:r>
              <a:rPr lang="en-US" sz="2800" dirty="0" smtClean="0"/>
              <a:t>3-4 </a:t>
            </a:r>
            <a:r>
              <a:rPr lang="en-US" sz="2800" dirty="0"/>
              <a:t>personnel with flexibility in their schedule </a:t>
            </a:r>
            <a:r>
              <a:rPr lang="en-US" sz="2800" dirty="0" smtClean="0"/>
              <a:t>to </a:t>
            </a:r>
            <a:r>
              <a:rPr lang="en-US" sz="2800" dirty="0"/>
              <a:t>conduct basic </a:t>
            </a:r>
            <a:r>
              <a:rPr lang="en-US" sz="2800" dirty="0" smtClean="0"/>
              <a:t>FBA/BIP</a:t>
            </a:r>
          </a:p>
          <a:p>
            <a:pPr lvl="2"/>
            <a:r>
              <a:rPr lang="en-US" sz="2600" dirty="0" smtClean="0"/>
              <a:t>Only train people who will have the capacity to carry out the responsibilities of FBA/BIP</a:t>
            </a:r>
          </a:p>
          <a:p>
            <a:pPr lvl="2"/>
            <a:r>
              <a:rPr lang="en-US" sz="2600" dirty="0" smtClean="0"/>
              <a:t>Make the administrator participates in training</a:t>
            </a:r>
            <a:endParaRPr lang="en-US" sz="2600" dirty="0"/>
          </a:p>
          <a:p>
            <a:pPr lvl="8"/>
            <a:endParaRPr lang="en-US" sz="2400" dirty="0" smtClean="0"/>
          </a:p>
          <a:p>
            <a:r>
              <a:rPr lang="en-US" sz="3000" b="1" dirty="0" smtClean="0"/>
              <a:t>Staff-wide Training (create a common language)</a:t>
            </a:r>
            <a:endParaRPr lang="en-US" sz="3000" b="1" dirty="0"/>
          </a:p>
          <a:p>
            <a:pPr lvl="1"/>
            <a:r>
              <a:rPr lang="en-US" sz="2800" dirty="0" smtClean="0"/>
              <a:t>All </a:t>
            </a:r>
            <a:r>
              <a:rPr lang="en-US" sz="2800" dirty="0"/>
              <a:t>staff </a:t>
            </a:r>
            <a:r>
              <a:rPr lang="en-US" sz="2800" dirty="0" smtClean="0"/>
              <a:t>are </a:t>
            </a:r>
            <a:r>
              <a:rPr lang="en-US" sz="2800" dirty="0"/>
              <a:t>trained </a:t>
            </a:r>
            <a:r>
              <a:rPr lang="en-US" sz="2800" dirty="0" smtClean="0"/>
              <a:t>in Basics of Understanding Behavior and Function-based Intervention  </a:t>
            </a:r>
            <a:endParaRPr lang="en-US" sz="2800" dirty="0" smtClean="0"/>
          </a:p>
          <a:p>
            <a:pPr lvl="2"/>
            <a:r>
              <a:rPr lang="en-US" sz="2400" dirty="0" smtClean="0"/>
              <a:t>Modules 1 &amp; 4 (now available online)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314" y="546377"/>
            <a:ext cx="4671985" cy="1280890"/>
          </a:xfrm>
        </p:spPr>
        <p:txBody>
          <a:bodyPr/>
          <a:lstStyle/>
          <a:p>
            <a:r>
              <a:rPr lang="en-US" b="1" dirty="0" smtClean="0"/>
              <a:t>Basic FBA to BIP</a:t>
            </a:r>
            <a:br>
              <a:rPr lang="en-US" b="1" dirty="0" smtClean="0"/>
            </a:br>
            <a:r>
              <a:rPr lang="en-US" b="1" dirty="0" smtClean="0"/>
              <a:t>Coaching Checklist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314" y="2210191"/>
            <a:ext cx="3616716" cy="43357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District Behavio</a:t>
            </a:r>
            <a:r>
              <a:rPr lang="en-US" sz="2400" dirty="0" smtClean="0"/>
              <a:t>r Specialist Providing Feedback</a:t>
            </a:r>
          </a:p>
          <a:p>
            <a:r>
              <a:rPr lang="en-US" sz="2400" dirty="0" smtClean="0"/>
              <a:t>Review </a:t>
            </a:r>
            <a:r>
              <a:rPr lang="en-US" sz="2400" dirty="0" smtClean="0"/>
              <a:t>Basic FBA to BIP documents for each module &amp; provide </a:t>
            </a:r>
            <a:r>
              <a:rPr lang="en-US" sz="2400" dirty="0" smtClean="0"/>
              <a:t>feedback to develop skills of School-Level Behavior Specialists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299" y="163452"/>
            <a:ext cx="5131925" cy="669454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89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143" y="275767"/>
            <a:ext cx="8911687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 smtClean="0"/>
              <a:t>Thank You!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143" y="1556657"/>
            <a:ext cx="8766219" cy="4968024"/>
          </a:xfrm>
        </p:spPr>
        <p:txBody>
          <a:bodyPr rtlCol="0"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dirty="0"/>
              <a:t>All Basic FBA to </a:t>
            </a:r>
            <a:r>
              <a:rPr lang="en-US" sz="3600" dirty="0" smtClean="0"/>
              <a:t>BIP </a:t>
            </a:r>
            <a:r>
              <a:rPr lang="en-US" sz="3600" dirty="0"/>
              <a:t>materials can be found at</a:t>
            </a:r>
            <a:r>
              <a:rPr lang="en-US" sz="3600" dirty="0" smtClean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 smtClean="0">
                <a:hlinkClick r:id="rId2"/>
              </a:rPr>
              <a:t>www.BasicFBA.com</a:t>
            </a:r>
            <a:r>
              <a:rPr lang="en-US" sz="3600" dirty="0" smtClean="0"/>
              <a:t> </a:t>
            </a:r>
            <a:endParaRPr lang="en-US" sz="3600" dirty="0"/>
          </a:p>
          <a:p>
            <a:pPr marL="0" indent="0">
              <a:buNone/>
              <a:defRPr/>
            </a:pPr>
            <a:endParaRPr lang="en-US" sz="3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/>
              <a:t>For more information please email:</a:t>
            </a:r>
          </a:p>
          <a:p>
            <a:pPr marL="0" indent="0">
              <a:buNone/>
              <a:defRPr/>
            </a:pPr>
            <a:r>
              <a:rPr lang="en-US" sz="3600" dirty="0"/>
              <a:t>   </a:t>
            </a:r>
            <a:r>
              <a:rPr lang="en-US" sz="3600" dirty="0" smtClean="0">
                <a:hlinkClick r:id="rId3"/>
              </a:rPr>
              <a:t>chris.borgmeier@pdx.edu</a:t>
            </a:r>
            <a:r>
              <a:rPr lang="en-US" sz="3600" dirty="0" smtClean="0"/>
              <a:t> </a:t>
            </a:r>
          </a:p>
          <a:p>
            <a:pPr marL="0" indent="0">
              <a:buNone/>
              <a:defRPr/>
            </a:pPr>
            <a:r>
              <a:rPr lang="en-US" sz="3600" dirty="0"/>
              <a:t>	</a:t>
            </a:r>
            <a:r>
              <a:rPr lang="en-US" sz="3600" dirty="0" smtClean="0"/>
              <a:t>		@</a:t>
            </a:r>
            <a:r>
              <a:rPr lang="en-US" sz="3600" dirty="0" err="1" smtClean="0"/>
              <a:t>BasicFBA</a:t>
            </a:r>
            <a:endParaRPr lang="en-US" sz="3600" dirty="0" smtClean="0"/>
          </a:p>
          <a:p>
            <a:pPr marL="0" indent="0">
              <a:buNone/>
              <a:defRPr/>
            </a:pPr>
            <a:r>
              <a:rPr lang="en-US" sz="3600" dirty="0" smtClean="0"/>
              <a:t>      </a:t>
            </a:r>
            <a:endParaRPr lang="en-US" sz="3600" dirty="0"/>
          </a:p>
          <a:p>
            <a:pPr marL="0" indent="0">
              <a:buNone/>
              <a:defRPr/>
            </a:pPr>
            <a:endParaRPr lang="en-US" sz="3600" dirty="0"/>
          </a:p>
          <a:p>
            <a:pPr marL="114300" indent="0"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39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1" y="2286000"/>
            <a:ext cx="8429296" cy="146880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smtClean="0"/>
              <a:t>Basic </a:t>
            </a:r>
            <a:r>
              <a:rPr lang="en-US" sz="7200" b="1" u="sng" dirty="0"/>
              <a:t>FBA to </a:t>
            </a:r>
            <a:r>
              <a:rPr lang="en-US" sz="7200" b="1" u="sng" dirty="0" smtClean="0"/>
              <a:t>BIP </a:t>
            </a:r>
            <a:r>
              <a:rPr lang="en-US" sz="6000" b="1" dirty="0" smtClean="0"/>
              <a:t>School-wide Training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4715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673" y="171306"/>
            <a:ext cx="9336478" cy="1280890"/>
          </a:xfrm>
        </p:spPr>
        <p:txBody>
          <a:bodyPr>
            <a:noAutofit/>
          </a:bodyPr>
          <a:lstStyle/>
          <a:p>
            <a:r>
              <a:rPr lang="en-US" b="1" dirty="0" smtClean="0"/>
              <a:t>Doing the smallest things that make the biggest impact… </a:t>
            </a:r>
            <a:r>
              <a:rPr lang="en-US" dirty="0" smtClean="0"/>
              <a:t>for students with persistent challenging behavior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673" y="2243943"/>
            <a:ext cx="9578865" cy="4471182"/>
          </a:xfrm>
        </p:spPr>
        <p:txBody>
          <a:bodyPr>
            <a:noAutofit/>
          </a:bodyPr>
          <a:lstStyle/>
          <a:p>
            <a:r>
              <a:rPr lang="en-US" sz="3000" b="1" dirty="0"/>
              <a:t>Supporting Students with Persistent Challenging Behavior requires </a:t>
            </a:r>
            <a:r>
              <a:rPr lang="en-US" sz="3000" b="1" dirty="0" smtClean="0"/>
              <a:t>applying </a:t>
            </a:r>
            <a:r>
              <a:rPr lang="en-US" sz="3000" b="1" u="sng" dirty="0" smtClean="0"/>
              <a:t>Function-Based </a:t>
            </a:r>
            <a:r>
              <a:rPr lang="en-US" sz="3000" b="1" u="sng" dirty="0"/>
              <a:t>Intervention</a:t>
            </a:r>
            <a:r>
              <a:rPr lang="en-US" sz="3000" b="1" dirty="0"/>
              <a:t> across all 3 Tiers</a:t>
            </a:r>
            <a:endParaRPr lang="en-US" sz="3000" dirty="0" smtClean="0"/>
          </a:p>
          <a:p>
            <a:pPr lvl="1"/>
            <a:r>
              <a:rPr lang="en-US" sz="2600" b="1" u="sng" dirty="0" smtClean="0"/>
              <a:t>Tier 1 </a:t>
            </a:r>
            <a:r>
              <a:rPr lang="en-US" sz="2600" dirty="0" smtClean="0"/>
              <a:t>– Basic training in function-based thinking &amp; intervention….. &amp; reviewing school-wide policies &amp; practices</a:t>
            </a:r>
          </a:p>
          <a:p>
            <a:pPr lvl="1"/>
            <a:r>
              <a:rPr lang="en-US" sz="2600" b="1" u="sng" dirty="0" smtClean="0"/>
              <a:t>Tier 2 </a:t>
            </a:r>
            <a:r>
              <a:rPr lang="en-US" sz="2600" dirty="0" smtClean="0"/>
              <a:t>– Using function to match students to intervention</a:t>
            </a:r>
          </a:p>
          <a:p>
            <a:pPr lvl="1"/>
            <a:r>
              <a:rPr lang="en-US" sz="2600" b="1" u="sng" dirty="0" smtClean="0"/>
              <a:t>Tier 3 </a:t>
            </a:r>
            <a:r>
              <a:rPr lang="en-US" sz="2600" dirty="0" smtClean="0"/>
              <a:t>– FBA/BIP - Matching intervention to individualized student needs</a:t>
            </a:r>
            <a:endParaRPr lang="en-US" sz="2600" dirty="0"/>
          </a:p>
        </p:txBody>
      </p:sp>
      <p:sp>
        <p:nvSpPr>
          <p:cNvPr id="4" name="Rounded Rectangle 3"/>
          <p:cNvSpPr/>
          <p:nvPr/>
        </p:nvSpPr>
        <p:spPr>
          <a:xfrm>
            <a:off x="2528888" y="3700463"/>
            <a:ext cx="9301162" cy="1371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50342" y="2298479"/>
            <a:ext cx="1885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Basic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FBA/BSP: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206" y="127709"/>
            <a:ext cx="10044331" cy="1280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A Continuum of Function-Based Assessment &amp; Intervention</a:t>
            </a:r>
            <a:endParaRPr lang="en-US" sz="4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27995" y="2012169"/>
            <a:ext cx="5060471" cy="4233886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Expanding our use of function-based intervention across tiers</a:t>
            </a:r>
            <a:endParaRPr lang="en-US" sz="3200" dirty="0"/>
          </a:p>
        </p:txBody>
      </p:sp>
      <p:grpSp>
        <p:nvGrpSpPr>
          <p:cNvPr id="25603" name="Group 29"/>
          <p:cNvGrpSpPr>
            <a:grpSpLocks noGrp="1"/>
          </p:cNvGrpSpPr>
          <p:nvPr/>
        </p:nvGrpSpPr>
        <p:grpSpPr bwMode="auto">
          <a:xfrm>
            <a:off x="8294030" y="1703122"/>
            <a:ext cx="2892406" cy="5002719"/>
            <a:chOff x="0" y="0"/>
            <a:chExt cx="6096000" cy="5638800"/>
          </a:xfrm>
        </p:grpSpPr>
        <p:sp>
          <p:nvSpPr>
            <p:cNvPr id="5" name="Trapezoid 4"/>
            <p:cNvSpPr/>
            <p:nvPr/>
          </p:nvSpPr>
          <p:spPr>
            <a:xfrm>
              <a:off x="0" y="0"/>
              <a:ext cx="6096000" cy="5638800"/>
            </a:xfrm>
            <a:prstGeom prst="trapezoid">
              <a:avLst>
                <a:gd name="adj" fmla="val 54054"/>
              </a:avLst>
            </a:prstGeom>
            <a:gradFill rotWithShape="0">
              <a:gsLst>
                <a:gs pos="0">
                  <a:srgbClr val="CC0000"/>
                </a:gs>
                <a:gs pos="18000">
                  <a:srgbClr val="FFFF99"/>
                </a:gs>
                <a:gs pos="50000">
                  <a:srgbClr val="66FF33"/>
                </a:gs>
                <a:gs pos="65000">
                  <a:srgbClr val="33CC33"/>
                </a:gs>
                <a:gs pos="82000">
                  <a:srgbClr val="009900"/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rapezoid 4"/>
            <p:cNvSpPr/>
            <p:nvPr/>
          </p:nvSpPr>
          <p:spPr>
            <a:xfrm>
              <a:off x="0" y="0"/>
              <a:ext cx="6096000" cy="563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0" tIns="82550" rIns="82550" bIns="82550" anchor="ctr"/>
            <a:lstStyle/>
            <a:p>
              <a:pPr algn="ctr" defTabSz="28892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500">
                <a:solidFill>
                  <a:srgbClr val="FFFFFF"/>
                </a:solidFill>
                <a:ea typeface="Arial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9023614" y="2417001"/>
            <a:ext cx="527496" cy="321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791114" y="1637199"/>
            <a:ext cx="773414" cy="22648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13420" y="1294298"/>
            <a:ext cx="167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Complex FBA or Functional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Analysis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298385" y="2474869"/>
            <a:ext cx="1971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u="sng" dirty="0" smtClean="0">
                <a:solidFill>
                  <a:srgbClr val="002060"/>
                </a:solidFill>
                <a:cs typeface="Times New Roman" pitchFamily="18" charset="0"/>
              </a:rPr>
              <a:t>Tier 2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: Preliminary FBA to Match Intervention: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791114" y="2757268"/>
            <a:ext cx="555637" cy="1402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64528" y="3677575"/>
            <a:ext cx="18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ABC Tracker &amp; Teacher Plan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0096009" y="3900980"/>
            <a:ext cx="468519" cy="321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50342" y="3677575"/>
            <a:ext cx="1221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Function Friendly Classroom &amp; School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990340">
            <a:off x="8545814" y="1522873"/>
            <a:ext cx="457200" cy="5285025"/>
          </a:xfrm>
          <a:prstGeom prst="leftBrace">
            <a:avLst>
              <a:gd name="adj1" fmla="val 10341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Rounded Rectangle 16"/>
          <p:cNvSpPr/>
          <p:nvPr/>
        </p:nvSpPr>
        <p:spPr>
          <a:xfrm>
            <a:off x="7450342" y="3706631"/>
            <a:ext cx="1221831" cy="10481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97094" y="4435552"/>
            <a:ext cx="134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Function-Based Thinking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58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9" grpId="0"/>
      <p:bldP spid="22" grpId="0"/>
      <p:bldP spid="27" grpId="0" animBg="1"/>
      <p:bldP spid="17" grpId="0" animBg="1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4037" y="409575"/>
            <a:ext cx="9077325" cy="1143000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What is a </a:t>
            </a:r>
            <a:r>
              <a:rPr lang="en-US" altLang="en-US" sz="4000" b="1" u="sng" dirty="0" smtClean="0"/>
              <a:t>Function-Friendly School</a:t>
            </a:r>
            <a:r>
              <a:rPr lang="en-US" altLang="en-US" sz="4000" b="1" dirty="0" smtClean="0"/>
              <a:t>?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		“</a:t>
            </a:r>
            <a:r>
              <a:rPr lang="en-US" altLang="en-US" sz="4000" b="1" dirty="0"/>
              <a:t>Have you ever seen….”</a:t>
            </a:r>
            <a:br>
              <a:rPr lang="en-US" altLang="en-US" sz="4000" b="1" dirty="0"/>
            </a:br>
            <a:endParaRPr lang="en-US" altLang="en-US" sz="2400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799" y="1981199"/>
            <a:ext cx="8977313" cy="46910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i="1" dirty="0"/>
              <a:t>“Lantana, you skipped 2 school days, so we’re going to suspend you for 2 more.”</a:t>
            </a:r>
          </a:p>
          <a:p>
            <a:pPr>
              <a:lnSpc>
                <a:spcPct val="80000"/>
              </a:lnSpc>
            </a:pPr>
            <a:r>
              <a:rPr lang="en-US" altLang="en-US" sz="2800" i="1" dirty="0"/>
              <a:t>“</a:t>
            </a:r>
            <a:r>
              <a:rPr lang="en-US" altLang="en-US" sz="2800" i="1" dirty="0" smtClean="0"/>
              <a:t>Phoebe, </a:t>
            </a:r>
            <a:r>
              <a:rPr lang="en-US" altLang="en-US" sz="2800" i="1" dirty="0"/>
              <a:t>I’m taking your book away because you obviously aren’t ready to learn.”</a:t>
            </a:r>
          </a:p>
          <a:p>
            <a:pPr>
              <a:lnSpc>
                <a:spcPct val="80000"/>
              </a:lnSpc>
            </a:pPr>
            <a:r>
              <a:rPr lang="en-US" altLang="en-US" sz="2800" i="1" dirty="0"/>
              <a:t>“You want my attention?! I’ll show you attention,…let’s take a walk down to the office &amp; have a little chat with the Principal</a:t>
            </a:r>
            <a:r>
              <a:rPr lang="en-US" altLang="en-US" sz="2800" i="1" dirty="0" smtClean="0"/>
              <a:t>.”</a:t>
            </a:r>
          </a:p>
          <a:p>
            <a:pPr>
              <a:lnSpc>
                <a:spcPct val="80000"/>
              </a:lnSpc>
            </a:pPr>
            <a:endParaRPr lang="en-US" altLang="en-US" sz="2800" i="1" dirty="0" smtClean="0"/>
          </a:p>
          <a:p>
            <a:pPr>
              <a:lnSpc>
                <a:spcPct val="80000"/>
              </a:lnSpc>
            </a:pPr>
            <a:r>
              <a:rPr lang="en-US" altLang="en-US" sz="3600" b="1" i="1" dirty="0" smtClean="0">
                <a:solidFill>
                  <a:srgbClr val="C00000"/>
                </a:solidFill>
              </a:rPr>
              <a:t>What’s the problem with each of these responses to student behavior?</a:t>
            </a:r>
            <a:endParaRPr lang="en-US" altLang="en-US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70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672" y="42194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b="1" u="sng" dirty="0" smtClean="0"/>
              <a:t>What is your District’s Investment?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		Capacity for Behavior Support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5669" y="2144399"/>
            <a:ext cx="4313864" cy="37776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3D03CD"/>
                </a:solidFill>
              </a:rPr>
              <a:t>What’s your Math?</a:t>
            </a:r>
          </a:p>
          <a:p>
            <a:pPr marL="0" indent="0">
              <a:buNone/>
            </a:pPr>
            <a:endParaRPr lang="en-US" sz="2000" b="1" dirty="0">
              <a:solidFill>
                <a:srgbClr val="3D03CD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3D03CD"/>
                </a:solidFill>
              </a:rPr>
              <a:t># of students in your district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3D03CD"/>
                </a:solidFill>
              </a:rPr>
              <a:t>X .01 </a:t>
            </a:r>
            <a:r>
              <a:rPr lang="en-US" sz="2000" b="1" dirty="0" smtClean="0">
                <a:solidFill>
                  <a:srgbClr val="3D03CD"/>
                </a:solidFill>
              </a:rPr>
              <a:t>(1% of students)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3D03CD"/>
                </a:solidFill>
              </a:rPr>
              <a:t># students requiring Intensive 						Behavior Support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3D03CD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3D03CD"/>
                </a:solidFill>
              </a:rPr>
              <a:t># of students/# of District 						Behavior Specialists</a:t>
            </a:r>
          </a:p>
          <a:p>
            <a:pPr marL="0" indent="0">
              <a:buNone/>
            </a:pPr>
            <a:endParaRPr lang="en-US" sz="2000" b="1" dirty="0">
              <a:solidFill>
                <a:srgbClr val="3D03C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7131" y="2105896"/>
            <a:ext cx="4313864" cy="46600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One District example</a:t>
            </a:r>
            <a:r>
              <a:rPr lang="en-US" sz="2400" b="1" dirty="0" smtClean="0"/>
              <a:t>: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40,000 students</a:t>
            </a:r>
          </a:p>
          <a:p>
            <a:pPr marL="0" indent="0">
              <a:buNone/>
            </a:pPr>
            <a:r>
              <a:rPr lang="en-US" sz="2000" b="1" dirty="0" smtClean="0"/>
              <a:t>   </a:t>
            </a:r>
            <a:r>
              <a:rPr lang="en-US" sz="2000" b="1" u="sng" dirty="0" smtClean="0"/>
              <a:t>X .01</a:t>
            </a:r>
            <a:r>
              <a:rPr lang="en-US" sz="2000" b="1" dirty="0" smtClean="0"/>
              <a:t> (1% of students)</a:t>
            </a:r>
            <a:endParaRPr lang="en-US" sz="2000" b="1" u="sng" dirty="0" smtClean="0"/>
          </a:p>
          <a:p>
            <a:pPr marL="0" indent="0">
              <a:buNone/>
            </a:pPr>
            <a:r>
              <a:rPr lang="en-US" sz="2000" b="1" dirty="0" smtClean="0"/>
              <a:t>4,000 students requiring Intensive 				Behavior </a:t>
            </a:r>
            <a:r>
              <a:rPr lang="en-US" sz="2000" b="1" dirty="0"/>
              <a:t>S</a:t>
            </a:r>
            <a:r>
              <a:rPr lang="en-US" sz="2000" b="1" dirty="0" smtClean="0"/>
              <a:t>upport</a:t>
            </a:r>
          </a:p>
          <a:p>
            <a:pPr marL="0" indent="0">
              <a:buNone/>
            </a:pPr>
            <a:r>
              <a:rPr lang="en-US" sz="2000" b="1" dirty="0" smtClean="0"/>
              <a:t>4,000 students/ 4 District </a:t>
            </a:r>
            <a:r>
              <a:rPr lang="en-US" sz="2000" b="1" dirty="0" err="1" smtClean="0"/>
              <a:t>Beh</a:t>
            </a:r>
            <a:r>
              <a:rPr lang="en-US" sz="2000" b="1" dirty="0" smtClean="0"/>
              <a:t>. 						       Specialists =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400 students/ District Behavior 							Specialist</a:t>
            </a:r>
            <a:endParaRPr lang="en-US" sz="2000" b="1" dirty="0"/>
          </a:p>
        </p:txBody>
      </p:sp>
      <p:grpSp>
        <p:nvGrpSpPr>
          <p:cNvPr id="6" name="Group 29"/>
          <p:cNvGrpSpPr>
            <a:grpSpLocks noGrp="1"/>
          </p:cNvGrpSpPr>
          <p:nvPr/>
        </p:nvGrpSpPr>
        <p:grpSpPr bwMode="auto">
          <a:xfrm>
            <a:off x="453607" y="3026421"/>
            <a:ext cx="2228850" cy="2895600"/>
            <a:chOff x="0" y="0"/>
            <a:chExt cx="6096000" cy="5638800"/>
          </a:xfrm>
        </p:grpSpPr>
        <p:sp>
          <p:nvSpPr>
            <p:cNvPr id="7" name="Trapezoid 6"/>
            <p:cNvSpPr/>
            <p:nvPr/>
          </p:nvSpPr>
          <p:spPr>
            <a:xfrm>
              <a:off x="0" y="0"/>
              <a:ext cx="6096000" cy="5638800"/>
            </a:xfrm>
            <a:prstGeom prst="trapezoid">
              <a:avLst>
                <a:gd name="adj" fmla="val 54054"/>
              </a:avLst>
            </a:prstGeom>
            <a:gradFill rotWithShape="0">
              <a:gsLst>
                <a:gs pos="0">
                  <a:srgbClr val="CC0000"/>
                </a:gs>
                <a:gs pos="18000">
                  <a:srgbClr val="FFFF99"/>
                </a:gs>
                <a:gs pos="50000">
                  <a:srgbClr val="66FF33"/>
                </a:gs>
                <a:gs pos="65000">
                  <a:srgbClr val="33CC33"/>
                </a:gs>
                <a:gs pos="82000">
                  <a:srgbClr val="009900"/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rapezoid 4"/>
            <p:cNvSpPr/>
            <p:nvPr/>
          </p:nvSpPr>
          <p:spPr>
            <a:xfrm>
              <a:off x="0" y="0"/>
              <a:ext cx="6096000" cy="563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0" tIns="82550" rIns="82550" bIns="82550" anchor="ctr"/>
            <a:lstStyle/>
            <a:p>
              <a:pPr algn="ctr" defTabSz="28892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500">
                <a:solidFill>
                  <a:srgbClr val="FFFFFF"/>
                </a:solidFill>
                <a:ea typeface="Arial" charset="0"/>
              </a:endParaRPr>
            </a:p>
          </p:txBody>
        </p:sp>
      </p:grp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1677343" y="2626238"/>
            <a:ext cx="172189" cy="40018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29682" y="2103018"/>
            <a:ext cx="1439699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002060"/>
                </a:solidFill>
                <a:cs typeface="Times New Roman" pitchFamily="18" charset="0"/>
              </a:rPr>
              <a:t>Most Complex FBAs (1%)</a:t>
            </a:r>
            <a:endParaRPr lang="en-US" sz="1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8385" y="3150782"/>
            <a:ext cx="551146" cy="7871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6" y="868060"/>
            <a:ext cx="4811196" cy="598993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80383" y="202080"/>
            <a:ext cx="8911687" cy="1280890"/>
          </a:xfrm>
        </p:spPr>
        <p:txBody>
          <a:bodyPr/>
          <a:lstStyle/>
          <a:p>
            <a:r>
              <a:rPr lang="en-US" altLang="en-US" b="1" dirty="0"/>
              <a:t>What is a </a:t>
            </a:r>
            <a:r>
              <a:rPr lang="en-US" altLang="en-US" b="1" u="sng" dirty="0"/>
              <a:t>Function-Friendly School</a:t>
            </a:r>
            <a:r>
              <a:rPr lang="en-US" altLang="en-US" b="1" dirty="0"/>
              <a:t>?</a:t>
            </a:r>
            <a:br>
              <a:rPr lang="en-US" alt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7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50342" y="2298479"/>
            <a:ext cx="1885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Basic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FBA/BSP: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207" y="127709"/>
            <a:ext cx="7637904" cy="1280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What is a Function-Friendly 											Classroom?</a:t>
            </a:r>
            <a:endParaRPr lang="en-US" sz="4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70806" y="1703122"/>
            <a:ext cx="6367555" cy="50541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Setting up classroom focused on: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Positive, predictable classroom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/>
              <a:t>Function-Based Thinking &amp; Intervention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limit consequences reinforcing problem behavior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dirty="0" smtClean="0"/>
              <a:t>Class-wide self-advocacy training (e.g. how to ask for help, a break, an alt. task)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grpSp>
        <p:nvGrpSpPr>
          <p:cNvPr id="25603" name="Group 29"/>
          <p:cNvGrpSpPr>
            <a:grpSpLocks noGrp="1"/>
          </p:cNvGrpSpPr>
          <p:nvPr/>
        </p:nvGrpSpPr>
        <p:grpSpPr bwMode="auto">
          <a:xfrm>
            <a:off x="8294030" y="1703122"/>
            <a:ext cx="2892406" cy="5002719"/>
            <a:chOff x="0" y="0"/>
            <a:chExt cx="6096000" cy="5638800"/>
          </a:xfrm>
        </p:grpSpPr>
        <p:sp>
          <p:nvSpPr>
            <p:cNvPr id="5" name="Trapezoid 4"/>
            <p:cNvSpPr/>
            <p:nvPr/>
          </p:nvSpPr>
          <p:spPr>
            <a:xfrm>
              <a:off x="0" y="0"/>
              <a:ext cx="6096000" cy="5638800"/>
            </a:xfrm>
            <a:prstGeom prst="trapezoid">
              <a:avLst>
                <a:gd name="adj" fmla="val 54054"/>
              </a:avLst>
            </a:prstGeom>
            <a:gradFill rotWithShape="0">
              <a:gsLst>
                <a:gs pos="0">
                  <a:srgbClr val="CC0000"/>
                </a:gs>
                <a:gs pos="18000">
                  <a:srgbClr val="FFFF99"/>
                </a:gs>
                <a:gs pos="50000">
                  <a:srgbClr val="66FF33"/>
                </a:gs>
                <a:gs pos="65000">
                  <a:srgbClr val="33CC33"/>
                </a:gs>
                <a:gs pos="82000">
                  <a:srgbClr val="009900"/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rapezoid 4"/>
            <p:cNvSpPr/>
            <p:nvPr/>
          </p:nvSpPr>
          <p:spPr>
            <a:xfrm>
              <a:off x="0" y="0"/>
              <a:ext cx="6096000" cy="563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0" tIns="82550" rIns="82550" bIns="82550" anchor="ctr"/>
            <a:lstStyle/>
            <a:p>
              <a:pPr algn="ctr" defTabSz="28892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500">
                <a:solidFill>
                  <a:srgbClr val="FFFFFF"/>
                </a:solidFill>
                <a:ea typeface="Arial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9023614" y="2417001"/>
            <a:ext cx="527496" cy="321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791114" y="1637199"/>
            <a:ext cx="773414" cy="22648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13420" y="1294298"/>
            <a:ext cx="167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Complex FBA or Functional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Analysis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298385" y="2474869"/>
            <a:ext cx="1971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u="sng" dirty="0" smtClean="0">
                <a:solidFill>
                  <a:srgbClr val="002060"/>
                </a:solidFill>
                <a:cs typeface="Times New Roman" pitchFamily="18" charset="0"/>
              </a:rPr>
              <a:t>Tier 2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: Preliminary FBA to Match Intervention: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791114" y="2757268"/>
            <a:ext cx="555637" cy="1402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64528" y="3677575"/>
            <a:ext cx="18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ABC Tracker &amp; Teacher Plan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0096009" y="3900980"/>
            <a:ext cx="468519" cy="321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50342" y="3677575"/>
            <a:ext cx="1221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Function Friendly Classroom &amp; School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 rot="990340">
            <a:off x="8545814" y="1522873"/>
            <a:ext cx="457200" cy="5285025"/>
          </a:xfrm>
          <a:prstGeom prst="leftBrace">
            <a:avLst>
              <a:gd name="adj1" fmla="val 10341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Rounded Rectangle 1"/>
          <p:cNvSpPr/>
          <p:nvPr/>
        </p:nvSpPr>
        <p:spPr>
          <a:xfrm>
            <a:off x="7450342" y="3706631"/>
            <a:ext cx="1221831" cy="10481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97094" y="4435552"/>
            <a:ext cx="134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Function-Based Thinking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873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8455" y="143852"/>
            <a:ext cx="7772400" cy="648504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Establishing a Social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Culture </a:t>
            </a:r>
            <a:endParaRPr lang="en-US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 rot="-3277949">
            <a:off x="3616523" y="2605077"/>
            <a:ext cx="2743200" cy="4267200"/>
          </a:xfrm>
          <a:prstGeom prst="ellipse">
            <a:avLst/>
          </a:prstGeom>
          <a:solidFill>
            <a:srgbClr val="00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Lucida Sans Unicode" panose="020B0602030504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 rot="3454772">
            <a:off x="2144911" y="2422515"/>
            <a:ext cx="2743200" cy="4648200"/>
          </a:xfrm>
          <a:prstGeom prst="ellipse">
            <a:avLst/>
          </a:prstGeom>
          <a:solidFill>
            <a:srgbClr val="FF00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Lucida Sans Unicode" panose="020B0602030504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683323" y="5078403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Common Vision/Values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1559123" y="5002203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Common Experience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7247" y="1906705"/>
            <a:ext cx="4444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Common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Function-Based Thinking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Antecedent/Trigger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Behavior (observable definitions)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Function/ Possible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Setting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Replacement Behavior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006923" y="1501357"/>
            <a:ext cx="2552700" cy="4191000"/>
          </a:xfrm>
          <a:prstGeom prst="ellipse">
            <a:avLst/>
          </a:prstGeom>
          <a:solidFill>
            <a:srgbClr val="00CC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Lucida Sans Unicode" panose="020B0602030504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464123" y="2110958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206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Common Language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92623" y="3803232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MEMBERSHIP</a:t>
            </a:r>
          </a:p>
        </p:txBody>
      </p:sp>
      <p:sp>
        <p:nvSpPr>
          <p:cNvPr id="15" name="Oval 14"/>
          <p:cNvSpPr/>
          <p:nvPr/>
        </p:nvSpPr>
        <p:spPr>
          <a:xfrm>
            <a:off x="3237669" y="2095083"/>
            <a:ext cx="2125015" cy="986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454358" y="816072"/>
            <a:ext cx="9737642" cy="648504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or Supporting Students w/ Challenging Behavior</a:t>
            </a:r>
            <a:endParaRPr lang="en-US" b="1" u="sng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763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6" grpId="0"/>
      <p:bldP spid="3" grpId="0"/>
      <p:bldP spid="13" grpId="0"/>
      <p:bldP spid="15" grpId="0" animBg="1"/>
      <p:bldP spid="1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1" y="342756"/>
            <a:ext cx="1007246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Benefits of Common Training in Understanding the </a:t>
            </a:r>
            <a:r>
              <a:rPr lang="en-US" b="1" u="sng" dirty="0" smtClean="0"/>
              <a:t>Basics of Behavior &amp; Behavioral Intervention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910" y="1725636"/>
            <a:ext cx="9182473" cy="4773637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Staff have more tools to understand behavior &amp; implement effective interventions in their classroom prior to referral</a:t>
            </a:r>
          </a:p>
          <a:p>
            <a:r>
              <a:rPr lang="en-US" sz="2400" dirty="0" smtClean="0"/>
              <a:t>Staff can collect data prior to intervention on function of behavior</a:t>
            </a:r>
          </a:p>
          <a:p>
            <a:r>
              <a:rPr lang="en-US" sz="2400" dirty="0" smtClean="0"/>
              <a:t>Staff can more effectively complete discipline referral forms</a:t>
            </a:r>
          </a:p>
          <a:p>
            <a:r>
              <a:rPr lang="en-US" sz="2400" dirty="0" smtClean="0"/>
              <a:t>Increase efficiency &amp; accuracy of FBA interviews with staff</a:t>
            </a:r>
          </a:p>
          <a:p>
            <a:r>
              <a:rPr lang="en-US" sz="2400" dirty="0" smtClean="0"/>
              <a:t>Increased understanding of behavioral interventions (increase buy-in to plan &amp; reduce resistance)</a:t>
            </a:r>
          </a:p>
        </p:txBody>
      </p:sp>
    </p:spTree>
    <p:extLst>
      <p:ext uri="{BB962C8B-B14F-4D97-AF65-F5344CB8AC3E}">
        <p14:creationId xmlns:p14="http://schemas.microsoft.com/office/powerpoint/2010/main" val="42499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58350"/>
            <a:ext cx="8911687" cy="128089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Function-Based Thinking</a:t>
            </a:r>
            <a:br>
              <a:rPr lang="en-US" sz="4400" b="1" dirty="0" smtClean="0"/>
            </a:br>
            <a:r>
              <a:rPr lang="en-US" sz="4400" b="1" dirty="0"/>
              <a:t>	</a:t>
            </a:r>
            <a:r>
              <a:rPr lang="en-US" sz="4400" b="1" dirty="0" smtClean="0"/>
              <a:t>			…..On the Fly Application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309" y="2011680"/>
            <a:ext cx="9849394" cy="457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I’ve seen this behavior 4 times in the last week… let me think about this for a moment:</a:t>
            </a:r>
          </a:p>
          <a:p>
            <a:pPr lvl="1"/>
            <a:r>
              <a:rPr lang="en-US" sz="2800" dirty="0" smtClean="0"/>
              <a:t>Can I identify any patterns in the triggers and consequences for the problem behavior?			A</a:t>
            </a:r>
            <a:r>
              <a:rPr lang="en-US" sz="2800" dirty="0" smtClean="0">
                <a:sym typeface="Wingdings" panose="05000000000000000000" pitchFamily="2" charset="2"/>
              </a:rPr>
              <a:t>BC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What do I think is the Function of Behavior?</a:t>
            </a:r>
            <a:endParaRPr lang="en-US" sz="2800" dirty="0" smtClean="0"/>
          </a:p>
          <a:p>
            <a:pPr lvl="1"/>
            <a:r>
              <a:rPr lang="en-US" sz="2800" dirty="0" smtClean="0"/>
              <a:t>Should I collect more data? – the ABC Tracker?</a:t>
            </a:r>
          </a:p>
          <a:p>
            <a:pPr lvl="1"/>
            <a:r>
              <a:rPr lang="en-US" sz="2800" dirty="0" smtClean="0"/>
              <a:t>What are implications for how I should be responding?... Or providing support?</a:t>
            </a:r>
          </a:p>
        </p:txBody>
      </p:sp>
    </p:spTree>
    <p:extLst>
      <p:ext uri="{BB962C8B-B14F-4D97-AF65-F5344CB8AC3E}">
        <p14:creationId xmlns:p14="http://schemas.microsoft.com/office/powerpoint/2010/main" val="303497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47222" y="4162932"/>
            <a:ext cx="18859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2060"/>
                </a:solidFill>
                <a:cs typeface="Times New Roman" pitchFamily="18" charset="0"/>
              </a:rPr>
              <a:t>Basic </a:t>
            </a:r>
            <a:r>
              <a:rPr lang="en-US" sz="1400" b="1" dirty="0" smtClean="0">
                <a:solidFill>
                  <a:srgbClr val="002060"/>
                </a:solidFill>
                <a:cs typeface="Times New Roman" pitchFamily="18" charset="0"/>
              </a:rPr>
              <a:t>FBA/BSP:</a:t>
            </a:r>
            <a:endParaRPr lang="en-US" sz="14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solidFill>
                  <a:srgbClr val="002060"/>
                </a:solidFill>
                <a:cs typeface="Times New Roman" pitchFamily="18" charset="0"/>
              </a:rPr>
              <a:t>Non-Dangerous Behaviors and Maintaining Functions are Easily Defined and Identified</a:t>
            </a:r>
          </a:p>
          <a:p>
            <a:pPr eaLnBrk="0" hangingPunct="0"/>
            <a:endParaRPr 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9680" y="163953"/>
            <a:ext cx="8965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Overcoming Barriers: A </a:t>
            </a:r>
            <a:r>
              <a:rPr lang="en-US" sz="3200" b="1" dirty="0"/>
              <a:t>Proactive Approach to </a:t>
            </a:r>
            <a:r>
              <a:rPr lang="en-US" sz="3200" b="1" dirty="0" smtClean="0"/>
              <a:t>Behavior Support Planning</a:t>
            </a:r>
            <a:endParaRPr lang="en-US" sz="3200" b="1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9680" y="1485903"/>
            <a:ext cx="1012232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Many of problem behaviors that teams encounter do not require comprehensive FBA-BSP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Using simplified </a:t>
            </a:r>
            <a:r>
              <a:rPr lang="en-US" sz="2800" dirty="0" smtClean="0"/>
              <a:t>FBA-BSP </a:t>
            </a:r>
            <a:r>
              <a:rPr lang="en-US" sz="2800" dirty="0"/>
              <a:t>procedures that “match” the level and intensity of problem behavior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Provide FBS at the first signs of persistent problem behavior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dirty="0"/>
          </a:p>
        </p:txBody>
      </p:sp>
      <p:grpSp>
        <p:nvGrpSpPr>
          <p:cNvPr id="25603" name="Group 29"/>
          <p:cNvGrpSpPr>
            <a:grpSpLocks noGrp="1"/>
          </p:cNvGrpSpPr>
          <p:nvPr/>
        </p:nvGrpSpPr>
        <p:grpSpPr bwMode="auto">
          <a:xfrm>
            <a:off x="5154821" y="3805032"/>
            <a:ext cx="2228850" cy="2895600"/>
            <a:chOff x="0" y="0"/>
            <a:chExt cx="6096000" cy="5638800"/>
          </a:xfrm>
        </p:grpSpPr>
        <p:sp>
          <p:nvSpPr>
            <p:cNvPr id="5" name="Trapezoid 4"/>
            <p:cNvSpPr/>
            <p:nvPr/>
          </p:nvSpPr>
          <p:spPr>
            <a:xfrm>
              <a:off x="0" y="0"/>
              <a:ext cx="6096000" cy="5638800"/>
            </a:xfrm>
            <a:prstGeom prst="trapezoid">
              <a:avLst>
                <a:gd name="adj" fmla="val 54054"/>
              </a:avLst>
            </a:prstGeom>
            <a:gradFill rotWithShape="0">
              <a:gsLst>
                <a:gs pos="0">
                  <a:srgbClr val="CC0000"/>
                </a:gs>
                <a:gs pos="18000">
                  <a:srgbClr val="FFFF99"/>
                </a:gs>
                <a:gs pos="50000">
                  <a:srgbClr val="66FF33"/>
                </a:gs>
                <a:gs pos="65000">
                  <a:srgbClr val="33CC33"/>
                </a:gs>
                <a:gs pos="82000">
                  <a:srgbClr val="009900"/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rapezoid 4"/>
            <p:cNvSpPr/>
            <p:nvPr/>
          </p:nvSpPr>
          <p:spPr>
            <a:xfrm>
              <a:off x="0" y="0"/>
              <a:ext cx="6096000" cy="563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0" tIns="82550" rIns="82550" bIns="82550" anchor="ctr"/>
            <a:lstStyle/>
            <a:p>
              <a:pPr algn="ctr" defTabSz="28892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500">
                <a:solidFill>
                  <a:srgbClr val="FFFFFF"/>
                </a:solidFill>
                <a:ea typeface="Arial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5195868" y="4343400"/>
            <a:ext cx="519132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56477" y="3962403"/>
            <a:ext cx="553641" cy="228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40771" y="4162932"/>
            <a:ext cx="188595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2060"/>
                </a:solidFill>
                <a:cs typeface="Times New Roman" pitchFamily="18" charset="0"/>
              </a:rPr>
              <a:t>Complex FBA or Functional Analysis:</a:t>
            </a:r>
            <a:endParaRPr lang="en-US" sz="14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solidFill>
                  <a:srgbClr val="002060"/>
                </a:solidFill>
                <a:cs typeface="Times New Roman" pitchFamily="18" charset="0"/>
              </a:rPr>
              <a:t>Behaviors and Maintaining Functions Vary, and are not Easily Defined and/or Identified</a:t>
            </a:r>
          </a:p>
          <a:p>
            <a:pPr eaLnBrk="0" hangingPunct="0"/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en-US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831" y="249456"/>
            <a:ext cx="10164155" cy="1280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Redefining the Role of the District Behavior Specialist</a:t>
            </a:r>
            <a:endParaRPr lang="en-US" sz="4000" b="1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683875" y="1968500"/>
            <a:ext cx="7213600" cy="12990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District Behavior Support Specialist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290675" y="3381828"/>
            <a:ext cx="2946400" cy="339634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Coach and Support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Teams building behavior support plans from Assessment information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28764" y="3381828"/>
            <a:ext cx="2590800" cy="339634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Train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3-4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people per school to conduct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“Basic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”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FBA/BIP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408186" y="3381828"/>
            <a:ext cx="2590800" cy="339634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Support School Teams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with Complex FBA/BIP cases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66853" y="3381828"/>
            <a:ext cx="2590800" cy="339634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Facilitate District Leadership Team focusing on Systems of Tier 2 &amp; Tier 3 Behavior Support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48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4724</TotalTime>
  <Words>2684</Words>
  <Application>Microsoft Office PowerPoint</Application>
  <PresentationFormat>Widescreen</PresentationFormat>
  <Paragraphs>337</Paragraphs>
  <Slides>74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MS PGothic</vt:lpstr>
      <vt:lpstr>MS PGothic</vt:lpstr>
      <vt:lpstr>Arial</vt:lpstr>
      <vt:lpstr>Calibri</vt:lpstr>
      <vt:lpstr>Century Gothic</vt:lpstr>
      <vt:lpstr>Lucida Sans Unicode</vt:lpstr>
      <vt:lpstr>Segoe</vt:lpstr>
      <vt:lpstr>Times New Roman</vt:lpstr>
      <vt:lpstr>Wingdings</vt:lpstr>
      <vt:lpstr>Wingdings 3</vt:lpstr>
      <vt:lpstr>Wisp</vt:lpstr>
      <vt:lpstr>Office Theme</vt:lpstr>
      <vt:lpstr>    FBA to BIP  Building School Capacity to Provide Behavior Support for Students With Persistent Challenging Behavior</vt:lpstr>
      <vt:lpstr>Introductions </vt:lpstr>
      <vt:lpstr>Functional Behavioral Assessment (FBA)</vt:lpstr>
      <vt:lpstr>FBA/BSP in Schools: How are we doing? </vt:lpstr>
      <vt:lpstr>FBA/BIP  Typical Practice… How are we doing? </vt:lpstr>
      <vt:lpstr>Why Does FBA Continue to Be Underutilized In Schools? </vt:lpstr>
      <vt:lpstr>What is your District’s Investment?    Capacity for Behavior Support</vt:lpstr>
      <vt:lpstr>Overcoming Barriers: A Proactive Approach to Behavior Support Planning</vt:lpstr>
      <vt:lpstr>Redefining the Role of the District Behavior Specialist</vt:lpstr>
      <vt:lpstr>PowerPoint Presentation</vt:lpstr>
      <vt:lpstr>The Basic FBA to BIP Training Series  www.BasicFBA.com </vt:lpstr>
      <vt:lpstr>PowerPoint Presentation</vt:lpstr>
      <vt:lpstr>Empirical Support for Basic FBA to BIP</vt:lpstr>
      <vt:lpstr>Training Modules: Big Ideas</vt:lpstr>
      <vt:lpstr>Basic FBA to BIP Training Series New interactive on-line e-modules   </vt:lpstr>
      <vt:lpstr>Online Module Features</vt:lpstr>
      <vt:lpstr>PowerPoint Presentation</vt:lpstr>
      <vt:lpstr>PowerPoint Presentation</vt:lpstr>
      <vt:lpstr>PowerPoint Presentation</vt:lpstr>
      <vt:lpstr>PowerPoint Presentation</vt:lpstr>
      <vt:lpstr>ABC Tracker Teacher completes in Classroom</vt:lpstr>
      <vt:lpstr>PowerPoint Presentation</vt:lpstr>
      <vt:lpstr>Module 2 – FBA Interviews</vt:lpstr>
      <vt:lpstr>Module 3 – FBA Observations</vt:lpstr>
      <vt:lpstr>Modules 4 &amp; 5 –    Function–Based Intervention</vt:lpstr>
      <vt:lpstr>Module 4: Function-Based Intervention</vt:lpstr>
      <vt:lpstr>Behavior Intervention Plan </vt:lpstr>
      <vt:lpstr>Module 5: Behavior Intervention Strategies </vt:lpstr>
      <vt:lpstr>PowerPoint Presentation</vt:lpstr>
      <vt:lpstr>PowerPoint Presentation</vt:lpstr>
      <vt:lpstr>Successive Approximations Worksheet</vt:lpstr>
      <vt:lpstr>Homework Task: Complete the Behavior Intervention Plan form</vt:lpstr>
      <vt:lpstr>Module 6 – Implementation Plan</vt:lpstr>
      <vt:lpstr>Implementation Plan form</vt:lpstr>
      <vt:lpstr>PowerPoint Presentation</vt:lpstr>
      <vt:lpstr>Basic FBA to BIP Table Tent</vt:lpstr>
      <vt:lpstr>PowerPoint Presentation</vt:lpstr>
      <vt:lpstr>(Pinkelman &amp; Horner, 2017)</vt:lpstr>
      <vt:lpstr>Daily Point Card Template</vt:lpstr>
      <vt:lpstr>PowerPoint Presentation</vt:lpstr>
      <vt:lpstr>Module 7 – Evaluation Plan &amp; BIP Review Meeting</vt:lpstr>
      <vt:lpstr>Daily Point Card w/ Implementation Checks</vt:lpstr>
      <vt:lpstr>Data-Based Decision Making</vt:lpstr>
      <vt:lpstr>Evaluation Plan</vt:lpstr>
      <vt:lpstr>BIP Review Meeting Form</vt:lpstr>
      <vt:lpstr>PowerPoint Presentation</vt:lpstr>
      <vt:lpstr>PowerPoint Presentation</vt:lpstr>
      <vt:lpstr>Users, Feedback &amp; Data</vt:lpstr>
      <vt:lpstr>Completers who filled out the Google Survey Evaluation</vt:lpstr>
      <vt:lpstr>Basic FBA to BIP e-Learning Module 1 User Evaluation Data</vt:lpstr>
      <vt:lpstr>How are School Districts &amp; Schools using the Modules?</vt:lpstr>
      <vt:lpstr>Behavior Specialist Training:   Module 2 (FBA Interviews)</vt:lpstr>
      <vt:lpstr>School-wide Training:     Module 1</vt:lpstr>
      <vt:lpstr>Basic FBA to BIP: Planning to Maximize Implementation</vt:lpstr>
      <vt:lpstr>PowerPoint Presentation</vt:lpstr>
      <vt:lpstr>Professional Development in Schools</vt:lpstr>
      <vt:lpstr>NOT JUST TRAINING   A Comprehensive Plan of Professional Development </vt:lpstr>
      <vt:lpstr>A Comprehensive PD Plan</vt:lpstr>
      <vt:lpstr>Planning to Maximize Basic FBA to BIP   Establishing the District Context</vt:lpstr>
      <vt:lpstr>Planning to Maximize Basic FBA to BIP   Establishing the District Context</vt:lpstr>
      <vt:lpstr>PowerPoint Presentation</vt:lpstr>
      <vt:lpstr>PowerPoint Presentation</vt:lpstr>
      <vt:lpstr>Increasing Capacity in Schools</vt:lpstr>
      <vt:lpstr>Basic FBA to BIP Coaching Checklist</vt:lpstr>
      <vt:lpstr>Thank You!</vt:lpstr>
      <vt:lpstr>Basic FBA to BIP School-wide Training</vt:lpstr>
      <vt:lpstr>Doing the smallest things that make the biggest impact… for students with persistent challenging behavior </vt:lpstr>
      <vt:lpstr>A Continuum of Function-Based Assessment &amp; Intervention</vt:lpstr>
      <vt:lpstr>What is a Function-Friendly School?   “Have you ever seen….” </vt:lpstr>
      <vt:lpstr>What is a Function-Friendly School? </vt:lpstr>
      <vt:lpstr>What is a Function-Friendly            Classroom?</vt:lpstr>
      <vt:lpstr>Establishing a Social Culture </vt:lpstr>
      <vt:lpstr>Benefits of Common Training in Understanding the Basics of Behavior &amp; Behavioral Intervention</vt:lpstr>
      <vt:lpstr>Function-Based Thinking     …..On the Fly Application</vt:lpstr>
    </vt:vector>
  </TitlesOfParts>
  <Company>Texas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Effective Individualized Behavior Support:</dc:title>
  <dc:creator>Strickland-Cohen, Monica</dc:creator>
  <cp:lastModifiedBy>Chris Borgmeier</cp:lastModifiedBy>
  <cp:revision>139</cp:revision>
  <dcterms:created xsi:type="dcterms:W3CDTF">2016-03-17T17:09:11Z</dcterms:created>
  <dcterms:modified xsi:type="dcterms:W3CDTF">2020-02-05T21:51:12Z</dcterms:modified>
</cp:coreProperties>
</file>